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0"/>
  </p:notesMasterIdLst>
  <p:sldIdLst>
    <p:sldId id="256" r:id="rId4"/>
    <p:sldId id="291" r:id="rId5"/>
    <p:sldId id="284" r:id="rId6"/>
    <p:sldId id="272" r:id="rId7"/>
    <p:sldId id="305" r:id="rId8"/>
    <p:sldId id="304" r:id="rId9"/>
    <p:sldId id="306" r:id="rId10"/>
    <p:sldId id="276" r:id="rId11"/>
    <p:sldId id="279" r:id="rId12"/>
    <p:sldId id="275" r:id="rId13"/>
    <p:sldId id="303" r:id="rId14"/>
    <p:sldId id="302" r:id="rId15"/>
    <p:sldId id="294" r:id="rId16"/>
    <p:sldId id="296" r:id="rId17"/>
    <p:sldId id="297" r:id="rId18"/>
    <p:sldId id="298" r:id="rId19"/>
    <p:sldId id="299" r:id="rId20"/>
    <p:sldId id="300" r:id="rId21"/>
    <p:sldId id="301" r:id="rId22"/>
    <p:sldId id="295" r:id="rId23"/>
    <p:sldId id="310" r:id="rId24"/>
    <p:sldId id="311" r:id="rId25"/>
    <p:sldId id="312" r:id="rId26"/>
    <p:sldId id="313" r:id="rId27"/>
    <p:sldId id="314" r:id="rId28"/>
    <p:sldId id="278" r:id="rId29"/>
    <p:sldId id="277" r:id="rId30"/>
    <p:sldId id="292" r:id="rId31"/>
    <p:sldId id="293" r:id="rId32"/>
    <p:sldId id="309" r:id="rId33"/>
    <p:sldId id="307" r:id="rId34"/>
    <p:sldId id="315" r:id="rId35"/>
    <p:sldId id="316" r:id="rId36"/>
    <p:sldId id="317" r:id="rId37"/>
    <p:sldId id="318" r:id="rId38"/>
    <p:sldId id="31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79" autoAdjust="0"/>
    <p:restoredTop sz="80916" autoAdjust="0"/>
  </p:normalViewPr>
  <p:slideViewPr>
    <p:cSldViewPr snapToGrid="0">
      <p:cViewPr>
        <p:scale>
          <a:sx n="70" d="100"/>
          <a:sy n="70" d="100"/>
        </p:scale>
        <p:origin x="542" y="14"/>
      </p:cViewPr>
      <p:guideLst/>
    </p:cSldViewPr>
  </p:slideViewPr>
  <p:notesTextViewPr>
    <p:cViewPr>
      <p:scale>
        <a:sx n="1" d="1"/>
        <a:sy n="1" d="1"/>
      </p:scale>
      <p:origin x="0" y="-91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Sayfa1!$A$2</c:f>
              <c:strCache>
                <c:ptCount val="1"/>
                <c:pt idx="0">
                  <c:v>Icodec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Sayfa1!$B$1:$F$1</c:f>
              <c:strCache>
                <c:ptCount val="5"/>
                <c:pt idx="0">
                  <c:v>ONWARDS 1</c:v>
                </c:pt>
                <c:pt idx="1">
                  <c:v>ONWARDS 3</c:v>
                </c:pt>
                <c:pt idx="2">
                  <c:v>ONWARDS 5</c:v>
                </c:pt>
                <c:pt idx="3">
                  <c:v>ONWARDS 2</c:v>
                </c:pt>
                <c:pt idx="4">
                  <c:v>ONWARDS 4</c:v>
                </c:pt>
              </c:strCache>
            </c:strRef>
          </c:cat>
          <c:val>
            <c:numRef>
              <c:f>Sayfa1!$B$2:$F$2</c:f>
              <c:numCache>
                <c:formatCode>General</c:formatCode>
                <c:ptCount val="5"/>
                <c:pt idx="0">
                  <c:v>-1.55</c:v>
                </c:pt>
                <c:pt idx="1">
                  <c:v>-1.6</c:v>
                </c:pt>
                <c:pt idx="2">
                  <c:v>-1.68</c:v>
                </c:pt>
                <c:pt idx="3">
                  <c:v>-0.93</c:v>
                </c:pt>
                <c:pt idx="4">
                  <c:v>-1.1599999999999999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4-409F-B7B5-4908DC30A0EB}"/>
            </c:ext>
          </c:extLst>
        </c:ser>
        <c:ser>
          <c:idx val="1"/>
          <c:order val="1"/>
          <c:tx>
            <c:strRef>
              <c:f>Sayfa1!$A$3</c:f>
              <c:strCache>
                <c:ptCount val="1"/>
                <c:pt idx="0">
                  <c:v>Comparator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Sayfa1!$B$1:$F$1</c:f>
              <c:strCache>
                <c:ptCount val="5"/>
                <c:pt idx="0">
                  <c:v>ONWARDS 1</c:v>
                </c:pt>
                <c:pt idx="1">
                  <c:v>ONWARDS 3</c:v>
                </c:pt>
                <c:pt idx="2">
                  <c:v>ONWARDS 5</c:v>
                </c:pt>
                <c:pt idx="3">
                  <c:v>ONWARDS 2</c:v>
                </c:pt>
                <c:pt idx="4">
                  <c:v>ONWARDS 4</c:v>
                </c:pt>
              </c:strCache>
            </c:strRef>
          </c:cat>
          <c:val>
            <c:numRef>
              <c:f>Sayfa1!$B$3:$F$3</c:f>
              <c:numCache>
                <c:formatCode>General</c:formatCode>
                <c:ptCount val="5"/>
                <c:pt idx="0">
                  <c:v>-1.35</c:v>
                </c:pt>
                <c:pt idx="1">
                  <c:v>-1.4</c:v>
                </c:pt>
                <c:pt idx="2">
                  <c:v>-1.31</c:v>
                </c:pt>
                <c:pt idx="3">
                  <c:v>-0.71</c:v>
                </c:pt>
                <c:pt idx="4">
                  <c:v>-1.18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4-409F-B7B5-4908DC30A0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6132560"/>
        <c:axId val="316119664"/>
      </c:barChart>
      <c:catAx>
        <c:axId val="316132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6119664"/>
        <c:crosses val="autoZero"/>
        <c:auto val="1"/>
        <c:lblAlgn val="ctr"/>
        <c:lblOffset val="100"/>
        <c:noMultiLvlLbl val="0"/>
      </c:catAx>
      <c:valAx>
        <c:axId val="31611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sz="1600" b="1" dirty="0">
                    <a:solidFill>
                      <a:schemeClr val="tx2"/>
                    </a:solidFill>
                  </a:rPr>
                  <a:t>HbA1c </a:t>
                </a:r>
                <a:r>
                  <a:rPr lang="tr-TR" sz="1600" b="1" dirty="0" err="1">
                    <a:solidFill>
                      <a:schemeClr val="tx2"/>
                    </a:solidFill>
                  </a:rPr>
                  <a:t>change</a:t>
                </a:r>
                <a:r>
                  <a:rPr lang="tr-TR" sz="1600" b="1" dirty="0">
                    <a:solidFill>
                      <a:schemeClr val="tx2"/>
                    </a:solidFill>
                  </a:rPr>
                  <a:t> </a:t>
                </a:r>
                <a:r>
                  <a:rPr lang="tr-TR" sz="1600" b="1" dirty="0" err="1">
                    <a:solidFill>
                      <a:schemeClr val="tx2"/>
                    </a:solidFill>
                  </a:rPr>
                  <a:t>from</a:t>
                </a:r>
                <a:r>
                  <a:rPr lang="tr-TR" sz="1600" b="1" dirty="0">
                    <a:solidFill>
                      <a:schemeClr val="tx2"/>
                    </a:solidFill>
                  </a:rPr>
                  <a:t> </a:t>
                </a:r>
                <a:r>
                  <a:rPr lang="tr-TR" sz="1600" b="1" dirty="0" err="1">
                    <a:solidFill>
                      <a:schemeClr val="tx2"/>
                    </a:solidFill>
                  </a:rPr>
                  <a:t>baseline</a:t>
                </a:r>
                <a:r>
                  <a:rPr lang="tr-TR" sz="1600" b="1" dirty="0">
                    <a:solidFill>
                      <a:schemeClr val="tx2"/>
                    </a:solidFill>
                  </a:rPr>
                  <a:t> (%)</a:t>
                </a:r>
                <a:endParaRPr lang="en-US" sz="1600" b="1" dirty="0">
                  <a:solidFill>
                    <a:schemeClr val="tx2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13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5E2EA-B7B3-489C-AA81-4E5E300D445E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52314-51FD-4DCD-BAB4-CDE5C25A2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7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" Target="../slides/slide4.xml"/><Relationship Id="rId4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" Target="../slides/slide10.xml"/><Relationship Id="rId4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52314-51FD-4DCD-BAB4-CDE5C25A2D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09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52314-51FD-4DCD-BAB4-CDE5C25A2D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42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52314-51FD-4DCD-BAB4-CDE5C25A2D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48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52314-51FD-4DCD-BAB4-CDE5C25A2D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9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52314-51FD-4DCD-BAB4-CDE5C25A2D9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55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52314-51FD-4DCD-BAB4-CDE5C25A2D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84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52314-51FD-4DCD-BAB4-CDE5C25A2D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64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52314-51FD-4DCD-BAB4-CDE5C25A2D9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89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1. Efficacy Outcomes among Participants Who Received Once-Weekly </a:t>
            </a:r>
            <a:r>
              <a:rPr lang="en-US" dirty="0" err="1"/>
              <a:t>Efsitora</a:t>
            </a:r>
            <a:r>
              <a:rPr lang="en-US" dirty="0"/>
              <a:t> or Once-Daily </a:t>
            </a:r>
            <a:r>
              <a:rPr lang="en-US" dirty="0" err="1"/>
              <a:t>Degludec</a:t>
            </a:r>
            <a:r>
              <a:rPr lang="en-US" dirty="0"/>
              <a:t>.</a:t>
            </a:r>
          </a:p>
          <a:p>
            <a:r>
              <a:rPr lang="en-US" dirty="0"/>
              <a:t>Panel A shows the least-squares mean (LSM) change in the glycated hemoglobin level from baseline at week 52 (treatment-regimen </a:t>
            </a:r>
            <a:r>
              <a:rPr lang="en-US" dirty="0" err="1"/>
              <a:t>estimand</a:t>
            </a:r>
            <a:r>
              <a:rPr lang="en-US" dirty="0"/>
              <a:t>)</a:t>
            </a:r>
          </a:p>
          <a:p>
            <a:r>
              <a:rPr lang="en-US" dirty="0"/>
              <a:t>in the overall population and among participants using and not using glucagon-like peptide-1 receptor agonists (GLP-1 RAs). The</a:t>
            </a:r>
          </a:p>
          <a:p>
            <a:r>
              <a:rPr lang="en-US" dirty="0"/>
              <a:t>values within the shaded bars and the estimated treatment differences (ETDs) are shown in percentage points; P&lt;0.001 for noninferiority</a:t>
            </a:r>
          </a:p>
          <a:p>
            <a:r>
              <a:rPr lang="en-US" dirty="0"/>
              <a:t>for all comparisons. Error bars indicate 95% confidence intervals. Panel B shows the LSM glycated hemoglobin level over time (efficacy</a:t>
            </a:r>
          </a:p>
          <a:p>
            <a:r>
              <a:rPr lang="en-US" dirty="0" err="1"/>
              <a:t>estimand</a:t>
            </a:r>
            <a:r>
              <a:rPr lang="en-US" dirty="0"/>
              <a:t>). The asterisk (*) indicates LSM values from the treatment-regimen </a:t>
            </a:r>
            <a:r>
              <a:rPr lang="en-US" dirty="0" err="1"/>
              <a:t>estimand</a:t>
            </a:r>
            <a:r>
              <a:rPr lang="en-US" dirty="0"/>
              <a:t>. Panel C shows the LSM percentage of time</a:t>
            </a:r>
          </a:p>
          <a:p>
            <a:r>
              <a:rPr lang="en-US" dirty="0"/>
              <a:t>spent at various glucose levels as measured by continuous glucose monitoring at baseline and weeks 48 through 52 (efficacy </a:t>
            </a:r>
            <a:r>
              <a:rPr lang="en-US" dirty="0" err="1"/>
              <a:t>estimand</a:t>
            </a:r>
            <a:r>
              <a:rPr lang="en-US" dirty="0"/>
              <a:t>).</a:t>
            </a:r>
          </a:p>
          <a:p>
            <a:r>
              <a:rPr lang="en-US" dirty="0"/>
              <a:t>Percentages may not total 100 because of rounding. Panel D shows the LSM fasting blood glucose level measured by participant-monitored</a:t>
            </a:r>
          </a:p>
          <a:p>
            <a:r>
              <a:rPr lang="en-US" dirty="0"/>
              <a:t>blood glucose tests over time (efficacy </a:t>
            </a:r>
            <a:r>
              <a:rPr lang="en-US" dirty="0" err="1"/>
              <a:t>estimand</a:t>
            </a:r>
            <a:r>
              <a:rPr lang="en-US" dirty="0"/>
              <a:t>). Fasting blood glucose values were obtained from records with “on wakening</a:t>
            </a:r>
          </a:p>
          <a:p>
            <a:r>
              <a:rPr lang="en-US" dirty="0"/>
              <a:t>(fasting)” confirmed or the first reading between 5 a.m. and 10 a.m. The delta symbol (Δ) indicates the LSM change from baseline to</a:t>
            </a:r>
          </a:p>
          <a:p>
            <a:r>
              <a:rPr lang="en-US" dirty="0"/>
              <a:t>week 52. Panel E shows the LSM insulin dose over time (efficacy </a:t>
            </a:r>
            <a:r>
              <a:rPr lang="en-US" dirty="0" err="1"/>
              <a:t>estimand</a:t>
            </a:r>
            <a:r>
              <a:rPr lang="en-US" dirty="0"/>
              <a:t>). In Panels B, D, and E, the I bars indicate 95% confidence</a:t>
            </a:r>
          </a:p>
          <a:p>
            <a:r>
              <a:rPr lang="en-US" dirty="0"/>
              <a:t>intervals; the widths of the confidence intervals were not adjusted for multiplicity. To convert values for glucose to millimoles per liter,</a:t>
            </a:r>
          </a:p>
          <a:p>
            <a:r>
              <a:rPr lang="en-US" dirty="0"/>
              <a:t>multiply by 0.05551. CI denotes confidence interval.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52314-51FD-4DCD-BAB4-CDE5C25A2D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142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52314-51FD-4DCD-BAB4-CDE5C25A2D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720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Main results of the Phase III ONWARDS </a:t>
            </a:r>
            <a:r>
              <a:rPr lang="en-US" dirty="0" err="1"/>
              <a:t>programme</a:t>
            </a:r>
            <a:r>
              <a:rPr lang="en-US" dirty="0"/>
              <a:t> evaluating the safety and efficacy of once-weekly </a:t>
            </a:r>
            <a:r>
              <a:rPr lang="en-US" dirty="0" err="1"/>
              <a:t>icodec</a:t>
            </a:r>
            <a:r>
              <a:rPr lang="en-US" dirty="0"/>
              <a:t> compared with once-daily glargine, </a:t>
            </a:r>
            <a:r>
              <a:rPr lang="en-US" dirty="0" err="1"/>
              <a:t>degludec</a:t>
            </a:r>
            <a:r>
              <a:rPr lang="en-US" dirty="0"/>
              <a:t> or a basal analogue in individuals with type 1 and type 2 diabetes. </a:t>
            </a:r>
            <a:endParaRPr lang="tr-T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numbers at the top of the figure correspond to the different ONWARDS trials (1–6 [29,30,31,32,33,34]). </a:t>
            </a:r>
            <a:endParaRPr lang="tr-T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Features of the study populations included are shown in Table 2. </a:t>
            </a:r>
            <a:endParaRPr lang="tr-T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ONWARDS 6 [34] included participants with type 1 diabetes. </a:t>
            </a:r>
            <a:r>
              <a:rPr lang="en-US" baseline="30000" dirty="0" err="1"/>
              <a:t>a</a:t>
            </a:r>
            <a:r>
              <a:rPr lang="en-US" dirty="0" err="1"/>
              <a:t>Statistically</a:t>
            </a:r>
            <a:r>
              <a:rPr lang="en-US" dirty="0"/>
              <a:t> significant for superiority. TAR, time above range; TBR, time below range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52314-51FD-4DCD-BAB4-CDE5C25A2D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8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6D6F0D5-8E43-45AC-B052-B2419FDE2E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25B07F8-119A-4EDA-BFBC-ED7E6EA38CD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en-US" sz="1100" b="1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Figure Legend:</a:t>
            </a:r>
            <a:r>
              <a:rPr lang="en-US" altLang="en-US" sz="110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Timeline of the development of new generations of different insulin preparations.
</a:t>
            </a:r>
          </a:p>
          <a:p>
            <a:endParaRPr lang="en-US" altLang="en-US" sz="1100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5927CE2-558E-4AE7-8968-B0A4C12E9F17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5F1FE07-D0DA-4C7C-B6E0-74A008A36EF0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200" b="0" i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ompared</a:t>
            </a:r>
            <a:r>
              <a:rPr lang="en-US" sz="12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earlier insulin formulations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52314-51FD-4DCD-BAB4-CDE5C25A2D9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26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52314-51FD-4DCD-BAB4-CDE5C25A2D9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69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52314-51FD-4DCD-BAB4-CDE5C25A2D9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Haftalık bazal insülinler ile;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enjeksiyon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yükünün</a:t>
            </a:r>
            <a:r>
              <a:rPr lang="en-US" dirty="0"/>
              <a:t> </a:t>
            </a:r>
            <a:r>
              <a:rPr lang="en-US" dirty="0" err="1"/>
              <a:t>azaltılması</a:t>
            </a:r>
            <a:r>
              <a:rPr lang="en-US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atlama</a:t>
            </a:r>
            <a:r>
              <a:rPr lang="en-US" dirty="0"/>
              <a:t>,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bölgeye</a:t>
            </a:r>
            <a:r>
              <a:rPr lang="en-US" dirty="0"/>
              <a:t> </a:t>
            </a:r>
            <a:r>
              <a:rPr lang="en-US" dirty="0" err="1"/>
              <a:t>enjeksiyon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en-US" dirty="0" err="1"/>
              <a:t>hatalarının</a:t>
            </a:r>
            <a:r>
              <a:rPr lang="en-US" dirty="0"/>
              <a:t> </a:t>
            </a:r>
            <a:r>
              <a:rPr lang="en-US" dirty="0" err="1"/>
              <a:t>önlenmesi</a:t>
            </a:r>
            <a:r>
              <a:rPr lang="en-US" dirty="0"/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Unutulan</a:t>
            </a:r>
            <a:r>
              <a:rPr lang="en-US" dirty="0"/>
              <a:t>, </a:t>
            </a:r>
            <a:r>
              <a:rPr lang="en-US" dirty="0" err="1"/>
              <a:t>atlanan</a:t>
            </a:r>
            <a:r>
              <a:rPr lang="en-US" dirty="0"/>
              <a:t> </a:t>
            </a:r>
            <a:r>
              <a:rPr lang="en-US" dirty="0" err="1"/>
              <a:t>dozlarda</a:t>
            </a:r>
            <a:r>
              <a:rPr lang="en-US" dirty="0"/>
              <a:t> </a:t>
            </a:r>
            <a:r>
              <a:rPr lang="en-US" dirty="0" err="1"/>
              <a:t>kararlı</a:t>
            </a:r>
            <a:r>
              <a:rPr lang="en-US" dirty="0"/>
              <a:t> (steady state) </a:t>
            </a:r>
            <a:r>
              <a:rPr lang="en-US" dirty="0" err="1"/>
              <a:t>durumun</a:t>
            </a:r>
            <a:r>
              <a:rPr lang="en-US" dirty="0"/>
              <a:t> </a:t>
            </a:r>
            <a:r>
              <a:rPr lang="en-US" dirty="0" err="1"/>
              <a:t>sürmesine</a:t>
            </a:r>
            <a:r>
              <a:rPr lang="en-US" dirty="0"/>
              <a:t> </a:t>
            </a:r>
            <a:r>
              <a:rPr lang="en-US" dirty="0" err="1"/>
              <a:t>olanak</a:t>
            </a:r>
            <a:r>
              <a:rPr lang="en-US" dirty="0"/>
              <a:t> </a:t>
            </a:r>
            <a:r>
              <a:rPr lang="en-US" dirty="0" err="1"/>
              <a:t>veren</a:t>
            </a:r>
            <a:r>
              <a:rPr lang="en-US" dirty="0"/>
              <a:t> </a:t>
            </a:r>
            <a:r>
              <a:rPr lang="en-US" dirty="0" err="1"/>
              <a:t>doz</a:t>
            </a:r>
            <a:r>
              <a:rPr lang="en-US" dirty="0"/>
              <a:t> </a:t>
            </a:r>
            <a:r>
              <a:rPr lang="en-US" dirty="0" err="1"/>
              <a:t>esnekliği</a:t>
            </a:r>
            <a:r>
              <a:rPr lang="en-US" dirty="0"/>
              <a:t> </a:t>
            </a:r>
            <a:r>
              <a:rPr lang="en-US" dirty="0" err="1"/>
              <a:t>sağlanması</a:t>
            </a:r>
            <a:r>
              <a:rPr lang="en-US" dirty="0"/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Hipo</a:t>
            </a:r>
            <a:r>
              <a:rPr lang="en-US" dirty="0"/>
              <a:t>-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hiperglisemilerin</a:t>
            </a:r>
            <a:r>
              <a:rPr lang="en-US" dirty="0"/>
              <a:t> </a:t>
            </a:r>
            <a:r>
              <a:rPr lang="en-US" dirty="0" err="1"/>
              <a:t>azaltılması</a:t>
            </a:r>
            <a:r>
              <a:rPr lang="en-US" dirty="0"/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Tip 2 </a:t>
            </a:r>
            <a:r>
              <a:rPr lang="en-US" dirty="0" err="1"/>
              <a:t>diyabetli</a:t>
            </a:r>
            <a:r>
              <a:rPr lang="en-US" dirty="0"/>
              <a:t> </a:t>
            </a:r>
            <a:r>
              <a:rPr lang="en-US" dirty="0" err="1"/>
              <a:t>bireylerde</a:t>
            </a:r>
            <a:r>
              <a:rPr lang="en-US" dirty="0"/>
              <a:t> </a:t>
            </a:r>
            <a:r>
              <a:rPr lang="en-US" dirty="0" err="1"/>
              <a:t>hipoglisemilerin</a:t>
            </a:r>
            <a:r>
              <a:rPr lang="en-US" dirty="0"/>
              <a:t> </a:t>
            </a:r>
            <a:r>
              <a:rPr lang="en-US" dirty="0" err="1"/>
              <a:t>azaltılması</a:t>
            </a:r>
            <a:r>
              <a:rPr lang="en-US" dirty="0"/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Yaşlı</a:t>
            </a:r>
            <a:r>
              <a:rPr lang="en-US" dirty="0"/>
              <a:t>, </a:t>
            </a:r>
            <a:r>
              <a:rPr lang="en-US" dirty="0" err="1"/>
              <a:t>bakım</a:t>
            </a:r>
            <a:r>
              <a:rPr lang="en-US" dirty="0"/>
              <a:t> </a:t>
            </a:r>
            <a:r>
              <a:rPr lang="en-US" dirty="0" err="1"/>
              <a:t>evlerinde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yalnız</a:t>
            </a:r>
            <a:r>
              <a:rPr lang="en-US" dirty="0"/>
              <a:t> </a:t>
            </a:r>
            <a:r>
              <a:rPr lang="en-US" dirty="0" err="1"/>
              <a:t>yaşayan</a:t>
            </a:r>
            <a:r>
              <a:rPr lang="en-US" dirty="0"/>
              <a:t> </a:t>
            </a:r>
            <a:r>
              <a:rPr lang="en-US" dirty="0" err="1"/>
              <a:t>bireylerin</a:t>
            </a:r>
            <a:r>
              <a:rPr lang="en-US" dirty="0"/>
              <a:t> </a:t>
            </a:r>
            <a:r>
              <a:rPr lang="en-US" dirty="0" err="1"/>
              <a:t>haftalık</a:t>
            </a:r>
            <a:r>
              <a:rPr lang="en-US" dirty="0"/>
              <a:t> </a:t>
            </a:r>
            <a:r>
              <a:rPr lang="en-US" dirty="0" err="1"/>
              <a:t>uygulama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stabil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glukoz</a:t>
            </a:r>
            <a:r>
              <a:rPr lang="en-US" dirty="0"/>
              <a:t> </a:t>
            </a:r>
            <a:r>
              <a:rPr lang="en-US" dirty="0" err="1"/>
              <a:t>seviyelerine</a:t>
            </a:r>
            <a:r>
              <a:rPr lang="en-US" dirty="0"/>
              <a:t> </a:t>
            </a:r>
            <a:r>
              <a:rPr lang="en-US" dirty="0" err="1"/>
              <a:t>ulaşması</a:t>
            </a:r>
            <a:r>
              <a:rPr lang="en-US" dirty="0"/>
              <a:t>, 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52314-51FD-4DCD-BAB4-CDE5C25A2D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1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Icodec</a:t>
            </a:r>
            <a:r>
              <a:rPr lang="en-US" dirty="0"/>
              <a:t> </a:t>
            </a:r>
            <a:r>
              <a:rPr lang="en-US" dirty="0" err="1"/>
              <a:t>molekülü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aminoasit</a:t>
            </a:r>
            <a:r>
              <a:rPr lang="en-US" dirty="0"/>
              <a:t> </a:t>
            </a:r>
            <a:r>
              <a:rPr lang="en-US" dirty="0" err="1"/>
              <a:t>sübstitüsyonu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Degludec'e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C20 </a:t>
            </a:r>
            <a:r>
              <a:rPr lang="en-US" dirty="0" err="1"/>
              <a:t>ikosan</a:t>
            </a:r>
            <a:r>
              <a:rPr lang="en-US" dirty="0"/>
              <a:t> </a:t>
            </a:r>
            <a:r>
              <a:rPr lang="en-US" dirty="0" err="1"/>
              <a:t>yağ</a:t>
            </a:r>
            <a:r>
              <a:rPr lang="en-US" dirty="0"/>
              <a:t> </a:t>
            </a:r>
            <a:r>
              <a:rPr lang="en-US" dirty="0" err="1"/>
              <a:t>diasidine</a:t>
            </a:r>
            <a:r>
              <a:rPr lang="en-US" dirty="0"/>
              <a:t> </a:t>
            </a:r>
            <a:r>
              <a:rPr lang="en-US" dirty="0" err="1"/>
              <a:t>bağlanmıştır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Amino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değişimleri</a:t>
            </a:r>
            <a:r>
              <a:rPr lang="en-US" dirty="0"/>
              <a:t> </a:t>
            </a:r>
            <a:r>
              <a:rPr lang="en-US" dirty="0" err="1"/>
              <a:t>enzimatik</a:t>
            </a:r>
            <a:r>
              <a:rPr lang="en-US" dirty="0"/>
              <a:t> </a:t>
            </a:r>
            <a:r>
              <a:rPr lang="en-US" dirty="0" err="1"/>
              <a:t>bozunmayı</a:t>
            </a:r>
            <a:r>
              <a:rPr lang="en-US" dirty="0"/>
              <a:t> </a:t>
            </a:r>
            <a:r>
              <a:rPr lang="en-US" dirty="0" err="1"/>
              <a:t>azaltmayı</a:t>
            </a:r>
            <a:r>
              <a:rPr lang="en-US" dirty="0"/>
              <a:t>,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reseptörüne</a:t>
            </a:r>
            <a:r>
              <a:rPr lang="en-US" dirty="0"/>
              <a:t> </a:t>
            </a:r>
            <a:r>
              <a:rPr lang="en-US" dirty="0" err="1"/>
              <a:t>afiniteyi</a:t>
            </a:r>
            <a:r>
              <a:rPr lang="en-US" dirty="0"/>
              <a:t> </a:t>
            </a:r>
            <a:r>
              <a:rPr lang="en-US" dirty="0" err="1"/>
              <a:t>azaltmayı</a:t>
            </a:r>
            <a:r>
              <a:rPr lang="en-US" dirty="0"/>
              <a:t> (</a:t>
            </a:r>
            <a:r>
              <a:rPr lang="en-US" dirty="0" err="1"/>
              <a:t>dolayısıyla</a:t>
            </a:r>
            <a:r>
              <a:rPr lang="en-US" dirty="0"/>
              <a:t>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reseptörü-aracılı</a:t>
            </a:r>
            <a:r>
              <a:rPr lang="en-US" dirty="0"/>
              <a:t> </a:t>
            </a:r>
            <a:r>
              <a:rPr lang="en-US" dirty="0" err="1"/>
              <a:t>klirensi</a:t>
            </a:r>
            <a:r>
              <a:rPr lang="en-US" dirty="0"/>
              <a:t> </a:t>
            </a:r>
            <a:r>
              <a:rPr lang="en-US" dirty="0" err="1"/>
              <a:t>azaltmayı</a:t>
            </a:r>
            <a:r>
              <a:rPr lang="en-US" dirty="0"/>
              <a:t>) 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çözünürlüğü</a:t>
            </a:r>
            <a:r>
              <a:rPr lang="en-US" dirty="0"/>
              <a:t> </a:t>
            </a:r>
            <a:r>
              <a:rPr lang="en-US" dirty="0" err="1"/>
              <a:t>iyileştirmeyi</a:t>
            </a:r>
            <a:r>
              <a:rPr lang="en-US" dirty="0"/>
              <a:t> </a:t>
            </a:r>
            <a:r>
              <a:rPr lang="en-US" dirty="0" err="1"/>
              <a:t>amaçlamaktadır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Öte</a:t>
            </a:r>
            <a:r>
              <a:rPr lang="en-US" dirty="0"/>
              <a:t> </a:t>
            </a:r>
            <a:r>
              <a:rPr lang="en-US" dirty="0" err="1"/>
              <a:t>yandan</a:t>
            </a:r>
            <a:r>
              <a:rPr lang="en-US" dirty="0"/>
              <a:t> </a:t>
            </a:r>
            <a:r>
              <a:rPr lang="en-US" dirty="0" err="1"/>
              <a:t>yağ</a:t>
            </a:r>
            <a:r>
              <a:rPr lang="en-US" dirty="0"/>
              <a:t> </a:t>
            </a:r>
            <a:r>
              <a:rPr lang="en-US" dirty="0" err="1"/>
              <a:t>asidi</a:t>
            </a:r>
            <a:r>
              <a:rPr lang="en-US" dirty="0"/>
              <a:t> </a:t>
            </a:r>
            <a:r>
              <a:rPr lang="en-US" dirty="0" err="1"/>
              <a:t>molekülü</a:t>
            </a:r>
            <a:r>
              <a:rPr lang="en-US" dirty="0"/>
              <a:t>, </a:t>
            </a:r>
            <a:r>
              <a:rPr lang="en-US" dirty="0" err="1"/>
              <a:t>albümine</a:t>
            </a:r>
            <a:r>
              <a:rPr lang="en-US" dirty="0"/>
              <a:t> </a:t>
            </a:r>
            <a:r>
              <a:rPr lang="en-US" dirty="0" err="1"/>
              <a:t>güçlü</a:t>
            </a:r>
            <a:r>
              <a:rPr lang="en-US" dirty="0"/>
              <a:t>, non-</a:t>
            </a:r>
            <a:r>
              <a:rPr lang="en-US" dirty="0" err="1"/>
              <a:t>kovalent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dönüşümlü</a:t>
            </a:r>
            <a:r>
              <a:rPr lang="en-US" dirty="0"/>
              <a:t> </a:t>
            </a:r>
            <a:r>
              <a:rPr lang="en-US" dirty="0" err="1"/>
              <a:t>bağlanmaya</a:t>
            </a:r>
            <a:r>
              <a:rPr lang="en-US" dirty="0"/>
              <a:t> </a:t>
            </a:r>
            <a:r>
              <a:rPr lang="en-US" dirty="0" err="1"/>
              <a:t>izin</a:t>
            </a:r>
            <a:r>
              <a:rPr lang="en-US" dirty="0"/>
              <a:t> </a:t>
            </a:r>
            <a:r>
              <a:rPr lang="en-US" dirty="0" err="1"/>
              <a:t>verir</a:t>
            </a:r>
            <a:r>
              <a:rPr lang="en-US" dirty="0"/>
              <a:t>, </a:t>
            </a:r>
            <a:r>
              <a:rPr lang="en-US" dirty="0" err="1"/>
              <a:t>böylece</a:t>
            </a:r>
            <a:r>
              <a:rPr lang="en-US" dirty="0"/>
              <a:t>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moleküllerinin</a:t>
            </a:r>
            <a:r>
              <a:rPr lang="en-US" dirty="0"/>
              <a:t> </a:t>
            </a:r>
            <a:r>
              <a:rPr lang="en-US" dirty="0" err="1"/>
              <a:t>sürekli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yavaşça</a:t>
            </a:r>
            <a:r>
              <a:rPr lang="en-US" dirty="0"/>
              <a:t> </a:t>
            </a:r>
            <a:r>
              <a:rPr lang="en-US" dirty="0" err="1"/>
              <a:t>salındığı</a:t>
            </a:r>
            <a:r>
              <a:rPr lang="en-US" dirty="0"/>
              <a:t> </a:t>
            </a:r>
            <a:r>
              <a:rPr lang="en-US" dirty="0" err="1"/>
              <a:t>inaktif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deposu</a:t>
            </a:r>
            <a:r>
              <a:rPr lang="en-US" dirty="0"/>
              <a:t> </a:t>
            </a:r>
            <a:r>
              <a:rPr lang="en-US" dirty="0" err="1"/>
              <a:t>oluşturur</a:t>
            </a:r>
            <a:r>
              <a:rPr lang="en-US" dirty="0"/>
              <a:t>.</a:t>
            </a:r>
            <a:endParaRPr lang="tr-T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Bazal</a:t>
            </a:r>
            <a:r>
              <a:rPr lang="en-US" dirty="0"/>
              <a:t> </a:t>
            </a:r>
            <a:r>
              <a:rPr lang="en-US" dirty="0" err="1"/>
              <a:t>insülin</a:t>
            </a:r>
            <a:r>
              <a:rPr lang="en-US" dirty="0"/>
              <a:t> Fc (BIF)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Efsitora</a:t>
            </a:r>
            <a:r>
              <a:rPr lang="en-US" dirty="0"/>
              <a:t>-alfa, </a:t>
            </a:r>
            <a:r>
              <a:rPr lang="en-US" dirty="0" err="1"/>
              <a:t>üretimi</a:t>
            </a:r>
            <a:r>
              <a:rPr lang="en-US" dirty="0"/>
              <a:t> IgG-Fc </a:t>
            </a:r>
            <a:r>
              <a:rPr lang="en-US" dirty="0" err="1"/>
              <a:t>füzyon</a:t>
            </a:r>
            <a:r>
              <a:rPr lang="en-US" dirty="0"/>
              <a:t> </a:t>
            </a:r>
            <a:r>
              <a:rPr lang="en-US" dirty="0" err="1"/>
              <a:t>teknolojisine</a:t>
            </a:r>
            <a:r>
              <a:rPr lang="en-US" dirty="0"/>
              <a:t> </a:t>
            </a:r>
            <a:r>
              <a:rPr lang="en-US" dirty="0" err="1"/>
              <a:t>dayanmaktadır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Tek </a:t>
            </a:r>
            <a:r>
              <a:rPr lang="en-US" dirty="0" err="1"/>
              <a:t>zincirli</a:t>
            </a:r>
            <a:r>
              <a:rPr lang="en-US" dirty="0"/>
              <a:t>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moleküllerinden</a:t>
            </a:r>
            <a:r>
              <a:rPr lang="en-US" dirty="0"/>
              <a:t> </a:t>
            </a:r>
            <a:r>
              <a:rPr lang="en-US" dirty="0" err="1"/>
              <a:t>oluşan</a:t>
            </a:r>
            <a:r>
              <a:rPr lang="en-US" dirty="0"/>
              <a:t> homodimer, </a:t>
            </a:r>
            <a:r>
              <a:rPr lang="en-US" dirty="0" err="1"/>
              <a:t>insan</a:t>
            </a:r>
            <a:r>
              <a:rPr lang="en-US" dirty="0"/>
              <a:t> IgG2'sinin Fc </a:t>
            </a:r>
            <a:r>
              <a:rPr lang="en-US" dirty="0" err="1"/>
              <a:t>kısmı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kovalent</a:t>
            </a:r>
            <a:r>
              <a:rPr lang="en-US" dirty="0"/>
              <a:t> </a:t>
            </a:r>
            <a:r>
              <a:rPr lang="en-US" dirty="0" err="1"/>
              <a:t>bağlanır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IgG'ler</a:t>
            </a:r>
            <a:r>
              <a:rPr lang="en-US" dirty="0"/>
              <a:t>, </a:t>
            </a:r>
            <a:r>
              <a:rPr lang="en-US" dirty="0" err="1"/>
              <a:t>albümin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yarı</a:t>
            </a:r>
            <a:r>
              <a:rPr lang="en-US" dirty="0"/>
              <a:t> </a:t>
            </a:r>
            <a:r>
              <a:rPr lang="en-US" dirty="0" err="1"/>
              <a:t>ömre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plazma</a:t>
            </a:r>
            <a:r>
              <a:rPr lang="en-US" dirty="0"/>
              <a:t> </a:t>
            </a:r>
            <a:r>
              <a:rPr lang="en-US" dirty="0" err="1"/>
              <a:t>proteinleridir</a:t>
            </a:r>
            <a:r>
              <a:rPr lang="en-US" dirty="0"/>
              <a:t> (</a:t>
            </a:r>
            <a:r>
              <a:rPr lang="en-US" dirty="0" err="1"/>
              <a:t>yaklaşık</a:t>
            </a:r>
            <a:r>
              <a:rPr lang="en-US" dirty="0"/>
              <a:t> 20 </a:t>
            </a:r>
            <a:r>
              <a:rPr lang="en-US" dirty="0" err="1"/>
              <a:t>gün</a:t>
            </a:r>
            <a:r>
              <a:rPr lang="en-US" dirty="0"/>
              <a:t>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Birkaç</a:t>
            </a:r>
            <a:r>
              <a:rPr lang="en-US" dirty="0"/>
              <a:t> amino </a:t>
            </a:r>
            <a:r>
              <a:rPr lang="en-US" dirty="0" err="1"/>
              <a:t>asit</a:t>
            </a:r>
            <a:r>
              <a:rPr lang="en-US" dirty="0"/>
              <a:t> </a:t>
            </a:r>
            <a:r>
              <a:rPr lang="en-US" dirty="0" err="1"/>
              <a:t>sübstitüsyonu</a:t>
            </a:r>
            <a:r>
              <a:rPr lang="en-US" dirty="0"/>
              <a:t>, </a:t>
            </a:r>
            <a:r>
              <a:rPr lang="en-US" dirty="0" err="1"/>
              <a:t>insülinin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kendine</a:t>
            </a:r>
            <a:r>
              <a:rPr lang="en-US" dirty="0"/>
              <a:t> </a:t>
            </a:r>
            <a:r>
              <a:rPr lang="en-US" dirty="0" err="1"/>
              <a:t>birleşmesini</a:t>
            </a:r>
            <a:r>
              <a:rPr lang="en-US" dirty="0"/>
              <a:t> minimize </a:t>
            </a:r>
            <a:r>
              <a:rPr lang="en-US" dirty="0" err="1"/>
              <a:t>eder</a:t>
            </a:r>
            <a:r>
              <a:rPr lang="en-US" dirty="0"/>
              <a:t>, </a:t>
            </a:r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stabilite</a:t>
            </a:r>
            <a:r>
              <a:rPr lang="en-US" dirty="0"/>
              <a:t> </a:t>
            </a:r>
            <a:r>
              <a:rPr lang="en-US" dirty="0" err="1"/>
              <a:t>sağlar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insülin</a:t>
            </a:r>
            <a:r>
              <a:rPr lang="en-US" dirty="0"/>
              <a:t> </a:t>
            </a:r>
            <a:r>
              <a:rPr lang="en-US" dirty="0" err="1"/>
              <a:t>reseptör</a:t>
            </a:r>
            <a:r>
              <a:rPr lang="en-US" dirty="0"/>
              <a:t> </a:t>
            </a:r>
            <a:r>
              <a:rPr lang="en-US" dirty="0" err="1"/>
              <a:t>afinitesini</a:t>
            </a:r>
            <a:r>
              <a:rPr lang="en-US" dirty="0"/>
              <a:t> </a:t>
            </a:r>
            <a:r>
              <a:rPr lang="en-US" dirty="0" err="1"/>
              <a:t>azaltır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Hem </a:t>
            </a:r>
            <a:r>
              <a:rPr lang="en-US" dirty="0" err="1"/>
              <a:t>sıçanlarda</a:t>
            </a:r>
            <a:r>
              <a:rPr lang="en-US" dirty="0"/>
              <a:t> hem de </a:t>
            </a:r>
            <a:r>
              <a:rPr lang="en-US" dirty="0" err="1"/>
              <a:t>insanlarda</a:t>
            </a:r>
            <a:r>
              <a:rPr lang="en-US" dirty="0"/>
              <a:t> 17 </a:t>
            </a:r>
            <a:r>
              <a:rPr lang="en-US" dirty="0" err="1"/>
              <a:t>günlük</a:t>
            </a:r>
            <a:r>
              <a:rPr lang="en-US" dirty="0"/>
              <a:t> </a:t>
            </a:r>
            <a:r>
              <a:rPr lang="en-US" dirty="0" err="1"/>
              <a:t>yarılanma</a:t>
            </a:r>
            <a:r>
              <a:rPr lang="en-US" dirty="0"/>
              <a:t> </a:t>
            </a:r>
            <a:r>
              <a:rPr lang="en-US" dirty="0" err="1"/>
              <a:t>ömrü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neredeyse</a:t>
            </a:r>
            <a:r>
              <a:rPr lang="en-US" dirty="0"/>
              <a:t> </a:t>
            </a:r>
            <a:r>
              <a:rPr lang="en-US" dirty="0" err="1"/>
              <a:t>düz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doz-cevap</a:t>
            </a:r>
            <a:r>
              <a:rPr lang="en-US" dirty="0"/>
              <a:t> </a:t>
            </a:r>
            <a:r>
              <a:rPr lang="en-US" dirty="0" err="1"/>
              <a:t>eğrisi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gösterilmiştir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1CA7E-3F46-4AB0-9D19-457CEEF6CC6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0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 dirty="0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Insulin pharmacokinetics. Schematic PK/PD profile for basal insulin after administration of a single dose after maintenance phase (steady state) has been achieved highlighting key PK/PD parameters. P/T ratio: difference between the highest and lowest concentration of injected insulin at steady state; and t1/2: the time it takes for 50% of the drug to be eliminated relative to the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Cmax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. AUC, area under the curve;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Cmax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, peak insulin concentration reached; GIR, glucose infusion rate;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GIRmax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, time of maximum glucose infusion rate; INS, insulin (analogue) concentration; PD, pharmacodynamic; PK, pharmacokinetic;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Tmax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, time when peak insulin concentration is reached. Reproduced with permission from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Heise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 and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Meneghini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 (9).
Pharmacokinetics are defined by insulin concentrations whereas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glucodynamics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 are defined by the biological effect as assessed by glucose infusion rates required to maintain a stable glucose level over time (euglycemic insulin clamp). Note the right shift in the profile of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glucodynamics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 as compared to pharmacokinetics. AUC, area under the curve;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Cmax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, peak insulin concentration; GD,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glucodynamic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; GIR, glucose infusion rate; </a:t>
            </a:r>
            <a:r>
              <a:rPr lang="en-US" altLang="en-US" dirty="0" err="1">
                <a:latin typeface="Arial" pitchFamily="34" charset="0"/>
                <a:ea typeface="Arial" pitchFamily="34" charset="0"/>
              </a:rPr>
              <a:t>GIRmax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, maximum glucose infusion rate; PK, pharmacokinetic; P/T, peak-to-trough ratio.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(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3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.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Moyers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 JS,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Hansen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 RJ,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Day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 JW,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Dickinson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 CD,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Zhang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 C,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Ruan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 X, Ding L, Brown RM, Baker HE,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Beals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 JM.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Preclinical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Characterization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 of LY3209590, a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Novel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Weekly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Basal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Insulin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Fc-Fusion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 Protein. J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Pharmacol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Exp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Ther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. 2022;382(3):346-55. </a:t>
            </a:r>
            <a:r>
              <a:rPr lang="tr-TR" altLang="en-US" dirty="0" err="1">
                <a:latin typeface="Arial" pitchFamily="34" charset="0"/>
                <a:ea typeface="Arial" pitchFamily="34" charset="0"/>
              </a:rPr>
              <a:t>doi</a:t>
            </a:r>
            <a:r>
              <a:rPr lang="tr-TR" altLang="en-US" dirty="0">
                <a:latin typeface="Arial" pitchFamily="34" charset="0"/>
                <a:ea typeface="Arial" pitchFamily="34" charset="0"/>
              </a:rPr>
              <a:t>: 10.1124/jpet.122.001105)</a:t>
            </a:r>
            <a:r>
              <a:rPr lang="en-US" altLang="en-US" dirty="0">
                <a:latin typeface="Arial" pitchFamily="34" charset="0"/>
                <a:ea typeface="Arial" pitchFamily="34" charset="0"/>
              </a:rPr>
              <a:t>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E35916-96AE-48FB-B38D-0057005E4F18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>
            <a:extLst>
              <a:ext uri="{FF2B5EF4-FFF2-40B4-BE49-F238E27FC236}">
                <a16:creationId xmlns:a16="http://schemas.microsoft.com/office/drawing/2014/main" id="{A0C2B793-C735-4948-9021-ED38A3C21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63843" name="Notes Placeholder 2">
            <a:extLst>
              <a:ext uri="{FF2B5EF4-FFF2-40B4-BE49-F238E27FC236}">
                <a16:creationId xmlns:a16="http://schemas.microsoft.com/office/drawing/2014/main" id="{12C6FEEA-128D-4773-AB32-841AD037D912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Bu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slaytta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günde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bir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kez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uygulanan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bazal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insülinlere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kıyasla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haftada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bir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uygulanan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bazal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insülinin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daha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düz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bir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farmakokinetik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profili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olduğu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enjeksiyondan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enjeksiyona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değişkenliğinin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daha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düşük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olduğu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ve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hastaya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verdiği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enjeksiyon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yükünün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daha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az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olduğu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görülmektedir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endParaRPr lang="tr-TR" altLang="en-US" sz="1100" b="0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Icodec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(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Awiqli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)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Avrupa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Birliği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Kanada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Avusturalya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Japonya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ve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İsviçre'de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tip 1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ve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tip 2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diyabetin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;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Çin'de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ise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tip 2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diyabetin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tedavisi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için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 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onay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100" b="0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almıştır</a:t>
            </a:r>
            <a:r>
              <a:rPr lang="en-US" altLang="en-US" sz="1100" b="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endParaRPr lang="en-US" altLang="en-US" sz="1100" b="0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1100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44" name="Slide Number Placeholder 3">
            <a:extLst>
              <a:ext uri="{FF2B5EF4-FFF2-40B4-BE49-F238E27FC236}">
                <a16:creationId xmlns:a16="http://schemas.microsoft.com/office/drawing/2014/main" id="{392480EF-625A-4895-990B-6530B70F9B0E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</a:pPr>
            <a:fld id="{7AC30BD5-736E-4477-9BCA-9B86B79F152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SzTx/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52314-51FD-4DCD-BAB4-CDE5C25A2D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42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52314-51FD-4DCD-BAB4-CDE5C25A2D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32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52314-51FD-4DCD-BAB4-CDE5C25A2D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7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3DBC0B-4B7C-4296-895A-40FC2B478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3177D4F-39A1-47EC-8697-2F751D149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16382A-B9F1-4171-AF34-489ADAD8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DF88-2398-4D36-A180-BA7936F8904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237E0A-E877-4D49-A274-FBB7B2A10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707F65-4A1C-4510-AC6E-21B6B0F1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7A9-9964-42F9-BA93-4717DC6C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3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348410-34F9-47B2-895C-C1B0733AC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503D24F-689D-40AB-9DD5-37A0CD407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D7427F-3803-456E-AF48-C5603D6B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DF88-2398-4D36-A180-BA7936F8904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3BD02E-0378-4C2F-A835-4D66DA13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A6E677-0643-4726-B537-9AC401D18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7A9-9964-42F9-BA93-4717DC6C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0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7EDE03F-7A41-42CB-8BB1-807CB98C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F1E0326-6E61-4269-8242-9CE45F22B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4F9A50-CCE2-4491-AF48-CD78686C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DF88-2398-4D36-A180-BA7936F8904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317A42-EB40-4BFD-AA9E-5EF7D4F49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DAD540-B391-429F-AED7-57A56A11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7A9-9964-42F9-BA93-4717DC6C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8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B05F-E206-4FF8-A1AC-8A3BE00EF632}" type="datetimeFigureOut">
              <a:rPr lang="en-GB" smtClean="0"/>
              <a:pPr/>
              <a:t>21/11/2024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081-90BC-4403-BD7B-0963314B0A9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1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B05F-E206-4FF8-A1AC-8A3BE00EF632}" type="datetimeFigureOut">
              <a:rPr lang="en-GB" smtClean="0"/>
              <a:pPr/>
              <a:t>21/11/2024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081-90BC-4403-BD7B-0963314B0A9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096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B05F-E206-4FF8-A1AC-8A3BE00EF632}" type="datetimeFigureOut">
              <a:rPr lang="en-GB" smtClean="0"/>
              <a:pPr/>
              <a:t>21/11/2024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081-90BC-4403-BD7B-0963314B0A9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019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B05F-E206-4FF8-A1AC-8A3BE00EF632}" type="datetimeFigureOut">
              <a:rPr lang="en-GB" smtClean="0"/>
              <a:pPr/>
              <a:t>21/11/2024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081-90BC-4403-BD7B-0963314B0A9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9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B05F-E206-4FF8-A1AC-8A3BE00EF632}" type="datetimeFigureOut">
              <a:rPr lang="en-GB" smtClean="0"/>
              <a:pPr/>
              <a:t>21/11/2024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081-90BC-4403-BD7B-0963314B0A9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948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B05F-E206-4FF8-A1AC-8A3BE00EF632}" type="datetimeFigureOut">
              <a:rPr lang="en-GB" smtClean="0"/>
              <a:pPr/>
              <a:t>21/11/2024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081-90BC-4403-BD7B-0963314B0A9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02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B05F-E206-4FF8-A1AC-8A3BE00EF632}" type="datetimeFigureOut">
              <a:rPr lang="en-GB" smtClean="0"/>
              <a:pPr/>
              <a:t>21/11/2024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081-90BC-4403-BD7B-0963314B0A9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266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B05F-E206-4FF8-A1AC-8A3BE00EF632}" type="datetimeFigureOut">
              <a:rPr lang="en-GB" smtClean="0"/>
              <a:pPr/>
              <a:t>21/11/2024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081-90BC-4403-BD7B-0963314B0A9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42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80B139-74D8-4841-B84E-DA38D744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B49007-E7F4-4ECD-8A15-7A639EDC6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6C54F2-7A4C-428A-9EAE-068AF9D1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DF88-2398-4D36-A180-BA7936F8904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DD9E7DE-11AC-49B2-996B-309F3B91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CD80744-F3F8-4EF3-A872-ABFE4592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7A9-9964-42F9-BA93-4717DC6C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40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B05F-E206-4FF8-A1AC-8A3BE00EF632}" type="datetimeFigureOut">
              <a:rPr lang="en-GB" smtClean="0"/>
              <a:pPr/>
              <a:t>21/11/2024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081-90BC-4403-BD7B-0963314B0A9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51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B05F-E206-4FF8-A1AC-8A3BE00EF632}" type="datetimeFigureOut">
              <a:rPr lang="en-GB" smtClean="0"/>
              <a:pPr/>
              <a:t>21/11/2024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081-90BC-4403-BD7B-0963314B0A9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346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B05F-E206-4FF8-A1AC-8A3BE00EF632}" type="datetimeFigureOut">
              <a:rPr lang="en-GB" smtClean="0"/>
              <a:pPr/>
              <a:t>21/11/2024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6081-90BC-4403-BD7B-0963314B0A9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254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731"/>
            <a:ext cx="109728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425451"/>
            <a:ext cx="8145137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1023620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fontAlgn="base">
              <a:spcBef>
                <a:spcPct val="0"/>
              </a:spcBef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884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57F90-ECA1-4E40-9478-35ABEC1B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EC8D51F-2614-46E8-82F4-63D74599B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28EE7F-6CFD-4376-87A8-318EF767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DF88-2398-4D36-A180-BA7936F8904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C51ABF3-D6AC-4733-9BDA-74ADC9CF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7F924F7-D0D9-4CC6-BD50-EFDC662C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7A9-9964-42F9-BA93-4717DC6C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5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61BF09-ECF3-4688-8550-23D98D4B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4ED296-B89E-490A-AEA9-1E7E8D83D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3FBFF7F-06F6-4472-9BF7-379D96BD8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7F1196F-91C4-4992-B5C0-92E77619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DF88-2398-4D36-A180-BA7936F8904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A231DA5-36A8-4E35-9826-3184B1BE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C1C2D52-BE31-4021-A75A-57882336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7A9-9964-42F9-BA93-4717DC6C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EDD9B6-6D25-4A73-979B-887F69E0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F67FD91-FAA2-47EB-8A04-0944BB650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68FF5E2-A291-4B96-A8E5-DCDA711A8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333B03D-A539-4B9E-B6CC-96C3AB6C0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3219438-1E05-42DD-A7D8-22AEACFC32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C9F09CE-9ACE-4B9F-AD61-56EDEB2D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DF88-2398-4D36-A180-BA7936F8904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3D55BA9-61F9-485B-8FEC-155376AE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0FCD7B-8AF0-42DC-AC64-B065468E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7A9-9964-42F9-BA93-4717DC6C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7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CABA0C-390C-470A-A470-47F00717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CA91D35-21DA-424D-80A3-AB5BEA9F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DF88-2398-4D36-A180-BA7936F8904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FD31F4B-9D5F-454E-B155-76ED8BCA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414D90C-5A9F-40D7-B3F8-352A4646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7A9-9964-42F9-BA93-4717DC6C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6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C5050DB-6231-46CA-95E6-B7C14D11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DF88-2398-4D36-A180-BA7936F8904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82695FE-A29E-4A48-9865-BEFAFC7A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6F9F390-FA86-4A12-9020-91E88381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7A9-9964-42F9-BA93-4717DC6C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3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AD3C0D-CB4E-47F6-B862-4F11D003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979555-210F-4724-AD13-30A54D3C4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6B8B4C3-8D36-4488-AED1-40F3F4EC5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991FB9E-2D40-4BEE-92E9-700E057C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DF88-2398-4D36-A180-BA7936F8904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585800-F267-4DC7-9368-B813A43BA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C22C62B-F381-4F94-9AF1-F67682AB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7A9-9964-42F9-BA93-4717DC6C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6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96F94D-E649-49DA-BA9D-A8B60DC7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CF85002-979D-4DFB-8018-B603CD9A9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0C952F3-3D78-434B-9582-1A9FF32E4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2BDEE28-3BF4-498E-8E48-AD797F1C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DF88-2398-4D36-A180-BA7936F8904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17DC6A-CA8D-47BB-8726-3999A217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B678B6E-7EA4-4775-84B5-936211B3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17A9-9964-42F9-BA93-4717DC6C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7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FAEB18F-0CBE-41BD-A8FC-6B12E0C8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9FA07E7-AE28-4038-ADA3-B1E4B7E3E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D66CB4-3543-4B8B-8EC6-A1BA8E414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FDF88-2398-4D36-A180-BA7936F8904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3D53892-06FA-4C10-87A3-36C0E3463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2B10D4-65E0-40B6-B902-49DCA10CE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B17A9-9964-42F9-BA93-4717DC6C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3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8B05F-E206-4FF8-A1AC-8A3BE00EF632}" type="datetimeFigureOut">
              <a:rPr lang="en-GB" smtClean="0"/>
              <a:pPr/>
              <a:t>21/11/2024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6081-90BC-4403-BD7B-0963314B0A9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94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Date Placeholder 3"/>
          <p:cNvSpPr txBox="1"/>
          <p:nvPr/>
        </p:nvSpPr>
        <p:spPr bwMode="auto">
          <a:xfrm>
            <a:off x="2540000" y="640080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609600" y="425451"/>
            <a:ext cx="8159749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1113"/>
            <a:ext cx="109728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1023620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 altLang="en-US"/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12192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  <p:extLst>
      <p:ext uri="{BB962C8B-B14F-4D97-AF65-F5344CB8AC3E}">
        <p14:creationId xmlns:p14="http://schemas.microsoft.com/office/powerpoint/2010/main" val="38210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9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09A26C-C9A5-4D9F-9764-D7A662C6C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New Insulin Analogs: Update on Insulin Use in T2DM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E0BBE46-7F03-47E3-ACB9-1E05BF0C5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34556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tr-TR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Professor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Ilhan SATMAN, MD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tr-TR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Istanbul</a:t>
            </a:r>
            <a:r>
              <a:rPr lang="tr-TR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tr-TR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University</a:t>
            </a:r>
            <a:r>
              <a:rPr lang="tr-TR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- </a:t>
            </a:r>
            <a:r>
              <a:rPr lang="tr-TR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Istanbul</a:t>
            </a:r>
            <a:r>
              <a:rPr lang="tr-TR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tr-TR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Faculty</a:t>
            </a:r>
            <a:r>
              <a:rPr lang="tr-TR" sz="20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of </a:t>
            </a:r>
            <a:r>
              <a:rPr lang="tr-TR" sz="20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Medicine</a:t>
            </a:r>
            <a:endParaRPr lang="tr-TR" sz="20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endParaRPr lang="tr-TR" sz="1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9" descr="ITF logo">
            <a:extLst>
              <a:ext uri="{FF2B5EF4-FFF2-40B4-BE49-F238E27FC236}">
                <a16:creationId xmlns:a16="http://schemas.microsoft.com/office/drawing/2014/main" id="{A23F81F4-3DC8-4B4D-B5A0-D86604638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2" y="234169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istanbul medical faculty ile ilgili görsel sonucu">
            <a:extLst>
              <a:ext uri="{FF2B5EF4-FFF2-40B4-BE49-F238E27FC236}">
                <a16:creationId xmlns:a16="http://schemas.microsoft.com/office/drawing/2014/main" id="{5FD8FC18-E08F-45C2-9E98-C1A66EF7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132" t="1156" r="3804" b="1744"/>
          <a:stretch>
            <a:fillRect/>
          </a:stretch>
        </p:blipFill>
        <p:spPr bwMode="auto">
          <a:xfrm>
            <a:off x="10900018" y="234169"/>
            <a:ext cx="1080000" cy="1080000"/>
          </a:xfrm>
          <a:prstGeom prst="rect">
            <a:avLst/>
          </a:prstGeom>
          <a:noFill/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592F6E9-793C-4482-BF1B-B743151E9FE5}"/>
              </a:ext>
            </a:extLst>
          </p:cNvPr>
          <p:cNvSpPr txBox="1"/>
          <p:nvPr/>
        </p:nvSpPr>
        <p:spPr>
          <a:xfrm>
            <a:off x="2682240" y="5471160"/>
            <a:ext cx="68275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DIMER DIABETES 2024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21-23 </a:t>
            </a:r>
            <a:r>
              <a:rPr kumimoji="0" lang="tr-T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November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2024, </a:t>
            </a:r>
            <a:r>
              <a:rPr kumimoji="0" lang="tr-T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Hyatt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tr-T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Regency</a:t>
            </a:r>
            <a:r>
              <a:rPr kumimoji="0" lang="tr-T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Hotel, Ataköy, </a:t>
            </a:r>
            <a:r>
              <a:rPr kumimoji="0" lang="tr-T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Istanbul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818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Date Placeholder 3">
            <a:extLst>
              <a:ext uri="{FF2B5EF4-FFF2-40B4-BE49-F238E27FC236}">
                <a16:creationId xmlns:a16="http://schemas.microsoft.com/office/drawing/2014/main" id="{C179EA42-4879-4420-8D33-F802A879E375}"/>
              </a:ext>
            </a:extLst>
          </p:cNvPr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6472238"/>
            <a:ext cx="25400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6032" tIns="63500" rIns="127000" bIns="63500" anchor="ctr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Helvetica" panose="020B0604020202020204" pitchFamily="34" charset="0"/>
              </a:rPr>
              <a:t>Date of Download:  9/14/2024</a:t>
            </a:r>
          </a:p>
        </p:txBody>
      </p:sp>
      <p:sp>
        <p:nvSpPr>
          <p:cNvPr id="162820" name="Footer Placeholder 4">
            <a:extLst>
              <a:ext uri="{FF2B5EF4-FFF2-40B4-BE49-F238E27FC236}">
                <a16:creationId xmlns:a16="http://schemas.microsoft.com/office/drawing/2014/main" id="{5FD35A41-ED86-4B9C-9F03-9D09472237F2}"/>
              </a:ext>
            </a:extLst>
          </p:cNvPr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4629150" y="6470651"/>
            <a:ext cx="60388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6032" anchor="ctr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Copyright © 2024 Karger Publishers. All rights reserved.</a:t>
            </a:r>
          </a:p>
        </p:txBody>
      </p:sp>
      <p:pic>
        <p:nvPicPr>
          <p:cNvPr id="162824" name="New picture">
            <a:extLst>
              <a:ext uri="{FF2B5EF4-FFF2-40B4-BE49-F238E27FC236}">
                <a16:creationId xmlns:a16="http://schemas.microsoft.com/office/drawing/2014/main" id="{65313DE3-45E2-40D6-9D6D-31E97530F02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8" y="1628775"/>
            <a:ext cx="9088822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EF1D3804-878F-458A-BA19-324D5E9B9F53}"/>
              </a:ext>
            </a:extLst>
          </p:cNvPr>
          <p:cNvSpPr txBox="1"/>
          <p:nvPr/>
        </p:nvSpPr>
        <p:spPr>
          <a:xfrm>
            <a:off x="1813718" y="854373"/>
            <a:ext cx="8116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accent1"/>
                </a:solidFill>
                <a:latin typeface="+mj-lt"/>
              </a:rPr>
              <a:t>Duration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 of </a:t>
            </a:r>
            <a:r>
              <a:rPr lang="tr-TR" sz="2400" b="1" dirty="0" err="1">
                <a:solidFill>
                  <a:schemeClr val="accent1"/>
                </a:solidFill>
                <a:latin typeface="+mj-lt"/>
              </a:rPr>
              <a:t>action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 of </a:t>
            </a:r>
            <a:r>
              <a:rPr lang="tr-TR" sz="2400" b="1" dirty="0" err="1">
                <a:solidFill>
                  <a:schemeClr val="accent1"/>
                </a:solidFill>
                <a:latin typeface="+mj-lt"/>
              </a:rPr>
              <a:t>insulin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  <a:latin typeface="+mj-lt"/>
              </a:rPr>
              <a:t>preparations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4B3DDF3-4F35-44A9-B87A-5AEA20BE9FBD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2163" y="6361115"/>
            <a:ext cx="6319837" cy="4952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254000" tIns="0" rIns="127000" bIns="635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 sz="1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sym typeface="Wingdings"/>
              </a:rPr>
              <a:t>Current and Future Strategies in Insulin Development and Treatment</a:t>
            </a:r>
            <a:r>
              <a:rPr lang="tr-TR" altLang="en-US" sz="1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sym typeface="Wingdings"/>
              </a:rPr>
              <a:t>. </a:t>
            </a:r>
            <a:r>
              <a:rPr lang="en-US" altLang="en-US" sz="14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sym typeface="Wingdings"/>
              </a:rPr>
              <a:t>Horm</a:t>
            </a:r>
            <a:r>
              <a:rPr lang="en-US" altLang="en-US" sz="1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sym typeface="Wingdings"/>
              </a:rPr>
              <a:t> Res </a:t>
            </a:r>
            <a:r>
              <a:rPr lang="en-US" altLang="en-US" sz="14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sym typeface="Wingdings"/>
              </a:rPr>
              <a:t>Paediatr</a:t>
            </a:r>
            <a:r>
              <a:rPr lang="en-US" altLang="en-US" sz="1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sym typeface="Wingdings"/>
              </a:rPr>
              <a:t>. Published online  July 24, 2024.1-9 doi:10.1159/000540424</a:t>
            </a:r>
            <a:r>
              <a:rPr lang="tr-TR" altLang="en-US" sz="1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sym typeface="Wingdings"/>
              </a:rPr>
              <a:t>.</a:t>
            </a:r>
            <a:endParaRPr lang="en-US" altLang="en-US" sz="14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+mn-lt"/>
              <a:sym typeface="Wingding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42CD8EBC-E7E0-4B76-A54C-A8DED230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623"/>
            <a:ext cx="10515600" cy="741680"/>
          </a:xfrm>
        </p:spPr>
        <p:txBody>
          <a:bodyPr>
            <a:normAutofit/>
          </a:bodyPr>
          <a:lstStyle/>
          <a:p>
            <a:r>
              <a:rPr lang="en-US" sz="2400" b="1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HbA1c percent change from baseline reported in ONWARDS trials</a:t>
            </a:r>
            <a:endParaRPr lang="en-US" sz="3600" b="1" dirty="0">
              <a:solidFill>
                <a:schemeClr val="accen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Grafik 9">
            <a:extLst>
              <a:ext uri="{FF2B5EF4-FFF2-40B4-BE49-F238E27FC236}">
                <a16:creationId xmlns:a16="http://schemas.microsoft.com/office/drawing/2014/main" id="{5A466C63-454E-4133-843B-9BEC019386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736098"/>
              </p:ext>
            </p:extLst>
          </p:nvPr>
        </p:nvGraphicFramePr>
        <p:xfrm>
          <a:off x="1549030" y="2248071"/>
          <a:ext cx="86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lo 13">
            <a:extLst>
              <a:ext uri="{FF2B5EF4-FFF2-40B4-BE49-F238E27FC236}">
                <a16:creationId xmlns:a16="http://schemas.microsoft.com/office/drawing/2014/main" id="{653EF6FD-EEC3-42DD-8EC5-7246A1019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80541"/>
              </p:ext>
            </p:extLst>
          </p:nvPr>
        </p:nvGraphicFramePr>
        <p:xfrm>
          <a:off x="1077687" y="5489857"/>
          <a:ext cx="8980714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63914">
                  <a:extLst>
                    <a:ext uri="{9D8B030D-6E8A-4147-A177-3AD203B41FA5}">
                      <a16:colId xmlns:a16="http://schemas.microsoft.com/office/drawing/2014/main" val="122257627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2728270307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98238774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2572916104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76237521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576116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Non-inferiority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/>
                        <a:t>p&lt;0.001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/>
                        <a:t>p&lt;0.001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/>
                        <a:t>p&lt;0.001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/>
                        <a:t>p&lt;0.0001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0" dirty="0"/>
                        <a:t>p&lt;0.0001</a:t>
                      </a:r>
                      <a:endParaRPr lang="en-US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273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err="1"/>
                        <a:t>Superiority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p=0.02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p=0.02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p=0.009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p=0.028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/>
                        <a:t>.......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599576"/>
                  </a:ext>
                </a:extLst>
              </a:tr>
            </a:tbl>
          </a:graphicData>
        </a:graphic>
      </p:graphicFrame>
      <p:graphicFrame>
        <p:nvGraphicFramePr>
          <p:cNvPr id="14" name="Tablo 13">
            <a:extLst>
              <a:ext uri="{FF2B5EF4-FFF2-40B4-BE49-F238E27FC236}">
                <a16:creationId xmlns:a16="http://schemas.microsoft.com/office/drawing/2014/main" id="{C86418C4-DB46-423F-BDAF-93C9D075F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262652"/>
              </p:ext>
            </p:extLst>
          </p:nvPr>
        </p:nvGraphicFramePr>
        <p:xfrm>
          <a:off x="2603500" y="1106806"/>
          <a:ext cx="7454900" cy="1224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90980">
                  <a:extLst>
                    <a:ext uri="{9D8B030D-6E8A-4147-A177-3AD203B41FA5}">
                      <a16:colId xmlns:a16="http://schemas.microsoft.com/office/drawing/2014/main" val="2728270307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98238774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2572916104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176237521"/>
                    </a:ext>
                  </a:extLst>
                </a:gridCol>
                <a:gridCol w="1490980">
                  <a:extLst>
                    <a:ext uri="{9D8B030D-6E8A-4147-A177-3AD203B41FA5}">
                      <a16:colId xmlns:a16="http://schemas.microsoft.com/office/drawing/2014/main" val="157611603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0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Insulin</a:t>
                      </a:r>
                      <a:r>
                        <a:rPr lang="tr-TR" sz="20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tr-TR" sz="20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naive</a:t>
                      </a:r>
                      <a:r>
                        <a:rPr lang="tr-TR" sz="20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T2D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Insulin</a:t>
                      </a:r>
                      <a:r>
                        <a:rPr lang="tr-TR" sz="20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tr-TR" sz="2000" b="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treated</a:t>
                      </a:r>
                      <a:r>
                        <a:rPr lang="tr-TR" sz="2000" b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T2D</a:t>
                      </a:r>
                      <a:endParaRPr lang="en-US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273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ONWARDS 1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ONWARDS 3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ONWARDS 5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ONWARDS 2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ONWARDS 4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599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200" b="0" dirty="0" err="1">
                          <a:solidFill>
                            <a:schemeClr val="tx2"/>
                          </a:solidFill>
                          <a:effectLst/>
                        </a:rPr>
                        <a:t>Icodec</a:t>
                      </a:r>
                      <a:r>
                        <a:rPr lang="tr-TR" sz="1200" b="0" dirty="0">
                          <a:solidFill>
                            <a:schemeClr val="tx2"/>
                          </a:solidFill>
                          <a:effectLst/>
                        </a:rPr>
                        <a:t> vs. </a:t>
                      </a:r>
                      <a:r>
                        <a:rPr lang="tr-TR" sz="1200" b="0" dirty="0" err="1">
                          <a:solidFill>
                            <a:schemeClr val="tx2"/>
                          </a:solidFill>
                          <a:effectLst/>
                        </a:rPr>
                        <a:t>Glargine</a:t>
                      </a:r>
                      <a:r>
                        <a:rPr lang="tr-TR" sz="1200" b="0" dirty="0">
                          <a:solidFill>
                            <a:schemeClr val="tx2"/>
                          </a:solidFill>
                          <a:effectLst/>
                        </a:rPr>
                        <a:t> U100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dirty="0" err="1">
                          <a:solidFill>
                            <a:schemeClr val="tx2"/>
                          </a:solidFill>
                          <a:effectLst/>
                        </a:rPr>
                        <a:t>Icodec</a:t>
                      </a:r>
                      <a:r>
                        <a:rPr lang="tr-TR" sz="1200" b="0" dirty="0">
                          <a:solidFill>
                            <a:schemeClr val="tx2"/>
                          </a:solidFill>
                          <a:effectLst/>
                        </a:rPr>
                        <a:t> vs. </a:t>
                      </a:r>
                      <a:r>
                        <a:rPr lang="tr-TR" sz="1200" b="0" dirty="0" err="1">
                          <a:solidFill>
                            <a:schemeClr val="tx2"/>
                          </a:solidFill>
                          <a:effectLst/>
                        </a:rPr>
                        <a:t>Degludec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dirty="0" err="1">
                          <a:solidFill>
                            <a:schemeClr val="tx2"/>
                          </a:solidFill>
                          <a:effectLst/>
                        </a:rPr>
                        <a:t>Icodec</a:t>
                      </a:r>
                      <a:r>
                        <a:rPr lang="tr-TR" sz="1200" b="0" dirty="0">
                          <a:solidFill>
                            <a:schemeClr val="tx2"/>
                          </a:solidFill>
                          <a:effectLst/>
                        </a:rPr>
                        <a:t> vs. </a:t>
                      </a:r>
                      <a:r>
                        <a:rPr lang="tr-TR" sz="1200" b="0" dirty="0" err="1">
                          <a:solidFill>
                            <a:schemeClr val="tx2"/>
                          </a:solidFill>
                          <a:effectLst/>
                        </a:rPr>
                        <a:t>Basal</a:t>
                      </a:r>
                      <a:r>
                        <a:rPr lang="tr-TR" sz="12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tr-TR" sz="1200" b="0" dirty="0" err="1">
                          <a:solidFill>
                            <a:schemeClr val="tx2"/>
                          </a:solidFill>
                          <a:effectLst/>
                        </a:rPr>
                        <a:t>insulin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dirty="0" err="1">
                          <a:solidFill>
                            <a:schemeClr val="tx2"/>
                          </a:solidFill>
                          <a:effectLst/>
                        </a:rPr>
                        <a:t>Icodec</a:t>
                      </a:r>
                      <a:r>
                        <a:rPr lang="tr-TR" sz="1200" b="0" dirty="0">
                          <a:solidFill>
                            <a:schemeClr val="tx2"/>
                          </a:solidFill>
                          <a:effectLst/>
                        </a:rPr>
                        <a:t> vs. </a:t>
                      </a:r>
                      <a:r>
                        <a:rPr lang="tr-TR" sz="1200" b="0" dirty="0" err="1">
                          <a:solidFill>
                            <a:schemeClr val="tx2"/>
                          </a:solidFill>
                          <a:effectLst/>
                        </a:rPr>
                        <a:t>Degludec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0" dirty="0" err="1">
                          <a:solidFill>
                            <a:schemeClr val="tx2"/>
                          </a:solidFill>
                          <a:effectLst/>
                        </a:rPr>
                        <a:t>Icodec</a:t>
                      </a:r>
                      <a:r>
                        <a:rPr lang="tr-TR" sz="1200" b="0" dirty="0">
                          <a:solidFill>
                            <a:schemeClr val="tx2"/>
                          </a:solidFill>
                          <a:effectLst/>
                        </a:rPr>
                        <a:t> vs. </a:t>
                      </a:r>
                      <a:r>
                        <a:rPr lang="tr-TR" sz="1200" b="0" dirty="0" err="1">
                          <a:solidFill>
                            <a:schemeClr val="tx2"/>
                          </a:solidFill>
                          <a:effectLst/>
                        </a:rPr>
                        <a:t>Glargine</a:t>
                      </a:r>
                      <a:r>
                        <a:rPr lang="tr-TR" sz="1200" b="0" dirty="0">
                          <a:solidFill>
                            <a:schemeClr val="tx2"/>
                          </a:solidFill>
                          <a:effectLst/>
                        </a:rPr>
                        <a:t> U100 + </a:t>
                      </a:r>
                      <a:r>
                        <a:rPr lang="tr-TR" sz="1200" b="0" dirty="0" err="1">
                          <a:solidFill>
                            <a:schemeClr val="tx2"/>
                          </a:solidFill>
                          <a:effectLst/>
                        </a:rPr>
                        <a:t>Aspart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8349405"/>
                  </a:ext>
                </a:extLst>
              </a:tr>
            </a:tbl>
          </a:graphicData>
        </a:graphic>
      </p:graphicFrame>
      <p:sp>
        <p:nvSpPr>
          <p:cNvPr id="17" name="Metin kutusu 16">
            <a:extLst>
              <a:ext uri="{FF2B5EF4-FFF2-40B4-BE49-F238E27FC236}">
                <a16:creationId xmlns:a16="http://schemas.microsoft.com/office/drawing/2014/main" id="{B77F6C9D-6FB1-4099-BB0A-977DA8AEB85D}"/>
              </a:ext>
            </a:extLst>
          </p:cNvPr>
          <p:cNvSpPr txBox="1"/>
          <p:nvPr/>
        </p:nvSpPr>
        <p:spPr>
          <a:xfrm>
            <a:off x="6828000" y="6396335"/>
            <a:ext cx="536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Goldman , </a:t>
            </a:r>
            <a:r>
              <a:rPr lang="tr-TR" sz="1200" dirty="0"/>
              <a:t>et al.</a:t>
            </a:r>
            <a:r>
              <a:rPr lang="en-US" sz="1200" dirty="0"/>
              <a:t> A novel once-weekly basal insulin for diabetes management. </a:t>
            </a:r>
            <a:endParaRPr lang="tr-TR" sz="1200" dirty="0"/>
          </a:p>
          <a:p>
            <a:pPr algn="r"/>
            <a:r>
              <a:rPr lang="en-US" sz="1200" dirty="0"/>
              <a:t>Ann </a:t>
            </a:r>
            <a:r>
              <a:rPr lang="en-US" sz="1200" dirty="0" err="1"/>
              <a:t>Pharmacother</a:t>
            </a:r>
            <a:r>
              <a:rPr lang="en-US" sz="1200" dirty="0"/>
              <a:t>. 2024:10600280241287790. </a:t>
            </a:r>
            <a:r>
              <a:rPr lang="en-US" sz="1200" dirty="0" err="1"/>
              <a:t>doi</a:t>
            </a:r>
            <a:r>
              <a:rPr lang="en-US" sz="1200" dirty="0"/>
              <a:t>: 10.1177/10600280241287790. </a:t>
            </a:r>
          </a:p>
        </p:txBody>
      </p:sp>
    </p:spTree>
    <p:extLst>
      <p:ext uri="{BB962C8B-B14F-4D97-AF65-F5344CB8AC3E}">
        <p14:creationId xmlns:p14="http://schemas.microsoft.com/office/powerpoint/2010/main" val="72196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45A69970-55A7-470C-A7F3-3C065ACF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303520"/>
          </a:xfrm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-weekly insulin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had higher HbA1c reduction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−0.17%, 95% CI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−0.28 to −0.06), p = 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.003], with no significant difference in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FPG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compared with other insulin analogues.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HbA1c achievement &lt;7%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1.51, 95% CI (1.14-1.99), p = 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.004] and HbA1c achievement &lt;7%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hypoglycaemia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1.45, 95% CI (1.26-1.67), p &lt;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.00001]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 higher </a:t>
            </a:r>
            <a:r>
              <a:rPr lang="tr-TR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proportions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insulin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compared with the comparator group.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TIR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 similar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insulin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comparator [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2.42%, 95% CI (0.01-4.84), p = 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.05].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was a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 incidence of level 1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hypoglycaemia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insulin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tr-TR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tr-TR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incidence of levels 2, 3</a:t>
            </a:r>
            <a:r>
              <a:rPr lang="tr-TR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combined 2/3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hypoglycaemia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Adverse events were similar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insulin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comparators.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tr-TR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nsulin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had similar efficacy with insulin glargine U100 but superior efficacy with higher HbA1c reduction with insulin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compared with insulin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degludec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tr-TR" sz="20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</a:pPr>
            <a:r>
              <a:rPr lang="tr-TR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afety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profile was comparable </a:t>
            </a:r>
            <a:r>
              <a:rPr lang="tr-TR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tr-TR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glargine U100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insulin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reported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incidence of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hypoglycaemia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events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adverse events </a:t>
            </a:r>
            <a:r>
              <a:rPr lang="tr-TR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tr-TR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0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degludec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9991444-828B-4155-96C4-B2E2436B9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1145"/>
            <a:ext cx="11018520" cy="795655"/>
          </a:xfrm>
        </p:spPr>
        <p:txBody>
          <a:bodyPr/>
          <a:lstStyle/>
          <a:p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</a:t>
            </a:r>
            <a:r>
              <a:rPr lang="en-US" sz="240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fficacy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and safety of once-weekly insulin </a:t>
            </a:r>
            <a:r>
              <a:rPr lang="en-US" sz="240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icodec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in type 2 diabetes: </a:t>
            </a:r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eta-analysis of </a:t>
            </a:r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 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ONWARDS phase 3 </a:t>
            </a:r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RCT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(n=3,764)</a:t>
            </a:r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1C86728-3442-4EA0-994E-24C3BCF7A5FA}"/>
              </a:ext>
            </a:extLst>
          </p:cNvPr>
          <p:cNvSpPr txBox="1"/>
          <p:nvPr/>
        </p:nvSpPr>
        <p:spPr>
          <a:xfrm>
            <a:off x="3840480" y="6370320"/>
            <a:ext cx="83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Shetty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Sal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uvarna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Efficacy and safety of once-weekly insulin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type 2 diabetes: A meta-analysis of ONWARDS phase 3 randomized controlled trials. Diabetes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2024;26(3):1069-81.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10.1111/dom.15408. </a:t>
            </a:r>
          </a:p>
        </p:txBody>
      </p:sp>
    </p:spTree>
    <p:extLst>
      <p:ext uri="{BB962C8B-B14F-4D97-AF65-F5344CB8AC3E}">
        <p14:creationId xmlns:p14="http://schemas.microsoft.com/office/powerpoint/2010/main" val="20751979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2551EB1-797C-4F75-9CA2-DBF4B549D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011"/>
          <a:stretch/>
        </p:blipFill>
        <p:spPr>
          <a:xfrm>
            <a:off x="160994" y="1038226"/>
            <a:ext cx="11870013" cy="5105399"/>
          </a:xfrm>
        </p:spPr>
      </p:pic>
      <p:sp>
        <p:nvSpPr>
          <p:cNvPr id="3" name="Başlık 2">
            <a:extLst>
              <a:ext uri="{FF2B5EF4-FFF2-40B4-BE49-F238E27FC236}">
                <a16:creationId xmlns:a16="http://schemas.microsoft.com/office/drawing/2014/main" id="{A82E5CF8-8D27-487D-91B8-5490B5807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425451"/>
            <a:ext cx="11521168" cy="612775"/>
          </a:xfrm>
        </p:spPr>
        <p:txBody>
          <a:bodyPr/>
          <a:lstStyle/>
          <a:p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Baseline characteristics of </a:t>
            </a:r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4,317 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patients </a:t>
            </a:r>
            <a:r>
              <a:rPr lang="tr-TR" sz="240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T2DM 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40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RCTs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on </a:t>
            </a:r>
            <a:r>
              <a:rPr lang="tr-TR" sz="240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insulin</a:t>
            </a:r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icodec</a:t>
            </a:r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</a:t>
            </a:r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B384AD7-9B90-47B4-B825-37233C2369AE}"/>
              </a:ext>
            </a:extLst>
          </p:cNvPr>
          <p:cNvSpPr txBox="1"/>
          <p:nvPr/>
        </p:nvSpPr>
        <p:spPr>
          <a:xfrm>
            <a:off x="3443288" y="6318000"/>
            <a:ext cx="874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Dutta,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Optimal use of once weekly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insulin in type-2 diabetes: An updated meta-analysis of phase-2 and phase-3 randomized controlled trials. Diabetes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Syndr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2023;17(10):102877.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10.1016/j.dsx.2023.102877.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0AEF690-A18C-42D9-A010-2DB01855A8FD}"/>
              </a:ext>
            </a:extLst>
          </p:cNvPr>
          <p:cNvSpPr txBox="1"/>
          <p:nvPr/>
        </p:nvSpPr>
        <p:spPr>
          <a:xfrm>
            <a:off x="160993" y="5972175"/>
            <a:ext cx="408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*3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RCTs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581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E4918AB1-2E92-49D4-A6D4-E0D64F10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4001"/>
            <a:ext cx="12191999" cy="612775"/>
          </a:xfrm>
        </p:spPr>
        <p:txBody>
          <a:bodyPr anchor="ctr"/>
          <a:lstStyle/>
          <a:p>
            <a:pPr algn="ctr"/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Forest plot highlighting the impact of insulin </a:t>
            </a:r>
            <a:r>
              <a:rPr lang="en-US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icodec</a:t>
            </a:r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as compared to control </a:t>
            </a: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 </a:t>
            </a:r>
            <a:r>
              <a:rPr lang="tr-TR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lowering</a:t>
            </a: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HbA1c</a:t>
            </a:r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AF0F094-CC06-4C71-98D8-652B77B41CA1}"/>
              </a:ext>
            </a:extLst>
          </p:cNvPr>
          <p:cNvSpPr txBox="1"/>
          <p:nvPr/>
        </p:nvSpPr>
        <p:spPr>
          <a:xfrm>
            <a:off x="3443288" y="6318000"/>
            <a:ext cx="874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Dutta,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Optimal use of once weekly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insulin in type-2 diabetes: An updated meta-analysis of phase-2 and phase-3 randomized controlled trials. Diabetes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Syndr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2023;17(10):102877.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10.1016/j.dsx.2023.102877. 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A6F0A5E-6651-4DE9-AB04-1949453D2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471" y="957165"/>
            <a:ext cx="9287431" cy="4943669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DE103085-3B88-4AA7-AE30-341C02B90F54}"/>
              </a:ext>
            </a:extLst>
          </p:cNvPr>
          <p:cNvSpPr txBox="1"/>
          <p:nvPr/>
        </p:nvSpPr>
        <p:spPr>
          <a:xfrm>
            <a:off x="414337" y="1095242"/>
            <a:ext cx="15144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16-week</a:t>
            </a:r>
          </a:p>
          <a:p>
            <a:pPr algn="ctr"/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comparable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412A1D0-552E-4344-8E72-2361BD95A513}"/>
              </a:ext>
            </a:extLst>
          </p:cNvPr>
          <p:cNvSpPr txBox="1"/>
          <p:nvPr/>
        </p:nvSpPr>
        <p:spPr>
          <a:xfrm>
            <a:off x="414338" y="2645231"/>
            <a:ext cx="15144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26-week</a:t>
            </a:r>
          </a:p>
          <a:p>
            <a:pPr algn="ctr"/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50BC8D-2C2A-449D-A2FF-803339432F80}"/>
              </a:ext>
            </a:extLst>
          </p:cNvPr>
          <p:cNvSpPr txBox="1"/>
          <p:nvPr/>
        </p:nvSpPr>
        <p:spPr>
          <a:xfrm>
            <a:off x="414337" y="4452548"/>
            <a:ext cx="15144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52-week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9475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E4918AB1-2E92-49D4-A6D4-E0D64F10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" y="444880"/>
            <a:ext cx="11419481" cy="612775"/>
          </a:xfrm>
        </p:spPr>
        <p:txBody>
          <a:bodyPr anchor="ctr"/>
          <a:lstStyle/>
          <a:p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Forest plot highlighting the impact of insulin </a:t>
            </a:r>
            <a:r>
              <a:rPr lang="en-US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icodec</a:t>
            </a:r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as compared to control </a:t>
            </a: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 </a:t>
            </a:r>
            <a:b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percentage</a:t>
            </a: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of  </a:t>
            </a:r>
            <a:r>
              <a:rPr lang="tr-TR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participants</a:t>
            </a: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achieving</a:t>
            </a: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HbA1c &lt;7% </a:t>
            </a:r>
            <a:r>
              <a:rPr lang="tr-TR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without</a:t>
            </a: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level</a:t>
            </a: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2 </a:t>
            </a:r>
            <a:r>
              <a:rPr lang="tr-TR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</a:t>
            </a: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3 </a:t>
            </a:r>
            <a:r>
              <a:rPr lang="tr-TR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hypoglycemia</a:t>
            </a:r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AF0F094-CC06-4C71-98D8-652B77B41CA1}"/>
              </a:ext>
            </a:extLst>
          </p:cNvPr>
          <p:cNvSpPr txBox="1"/>
          <p:nvPr/>
        </p:nvSpPr>
        <p:spPr>
          <a:xfrm>
            <a:off x="3443288" y="6318000"/>
            <a:ext cx="874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Dutta,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Optimal use of once weekly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insulin in type-2 diabetes: An updated meta-analysis of phase-2 and phase-3 randomized controlled trials. Diabetes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Syndr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2023;17(10):102877.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10.1016/j.dsx.2023.102877.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412A1D0-552E-4344-8E72-2361BD95A513}"/>
              </a:ext>
            </a:extLst>
          </p:cNvPr>
          <p:cNvSpPr txBox="1"/>
          <p:nvPr/>
        </p:nvSpPr>
        <p:spPr>
          <a:xfrm>
            <a:off x="414336" y="1459170"/>
            <a:ext cx="11715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26-week</a:t>
            </a:r>
          </a:p>
          <a:p>
            <a:pPr algn="ctr"/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50BC8D-2C2A-449D-A2FF-803339432F80}"/>
              </a:ext>
            </a:extLst>
          </p:cNvPr>
          <p:cNvSpPr txBox="1"/>
          <p:nvPr/>
        </p:nvSpPr>
        <p:spPr>
          <a:xfrm>
            <a:off x="414336" y="3429000"/>
            <a:ext cx="117157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52-week</a:t>
            </a:r>
          </a:p>
          <a:p>
            <a:pPr algn="ctr"/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B1A4803-F64B-40CF-AC09-743B45B85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663" y="1459170"/>
            <a:ext cx="10080000" cy="410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011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E4918AB1-2E92-49D4-A6D4-E0D64F10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19" y="204826"/>
            <a:ext cx="11208094" cy="803274"/>
          </a:xfrm>
        </p:spPr>
        <p:txBody>
          <a:bodyPr anchor="ctr"/>
          <a:lstStyle/>
          <a:p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Forest plot highlighting the impact of insulin </a:t>
            </a:r>
            <a:r>
              <a:rPr lang="en-US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icodec</a:t>
            </a:r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as compared to control on </a:t>
            </a:r>
            <a:b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occurrence</a:t>
            </a: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of t</a:t>
            </a:r>
            <a:r>
              <a:rPr lang="en-US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otal</a:t>
            </a:r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severe </a:t>
            </a:r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adverse events</a:t>
            </a:r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at 16-week</a:t>
            </a:r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AF0F094-CC06-4C71-98D8-652B77B41CA1}"/>
              </a:ext>
            </a:extLst>
          </p:cNvPr>
          <p:cNvSpPr txBox="1"/>
          <p:nvPr/>
        </p:nvSpPr>
        <p:spPr>
          <a:xfrm>
            <a:off x="3443288" y="6318000"/>
            <a:ext cx="874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Dutta,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Optimal use of once weekly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insulin in type-2 diabetes: An updated meta-analysis of phase-2 and phase-3 randomized controlled trials. Diabetes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Syndr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2023;17(10):102877.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10.1016/j.dsx.2023.102877.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412A1D0-552E-4344-8E72-2361BD95A513}"/>
              </a:ext>
            </a:extLst>
          </p:cNvPr>
          <p:cNvSpPr txBox="1"/>
          <p:nvPr/>
        </p:nvSpPr>
        <p:spPr>
          <a:xfrm>
            <a:off x="457818" y="1486748"/>
            <a:ext cx="1224000" cy="12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adverse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</a:t>
            </a:r>
            <a:endParaRPr lang="tr-TR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50BC8D-2C2A-449D-A2FF-803339432F80}"/>
              </a:ext>
            </a:extLst>
          </p:cNvPr>
          <p:cNvSpPr txBox="1"/>
          <p:nvPr/>
        </p:nvSpPr>
        <p:spPr>
          <a:xfrm>
            <a:off x="457818" y="3443440"/>
            <a:ext cx="1224000" cy="12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Severe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adverse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</a:t>
            </a:r>
            <a:endParaRPr lang="tr-TR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618775F-2642-473D-95C2-3E8DA5D9D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818" y="1211508"/>
            <a:ext cx="10080000" cy="441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7727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E4918AB1-2E92-49D4-A6D4-E0D64F10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819" y="204826"/>
            <a:ext cx="11208094" cy="803274"/>
          </a:xfrm>
        </p:spPr>
        <p:txBody>
          <a:bodyPr anchor="ctr"/>
          <a:lstStyle/>
          <a:p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Forest plot highlighting the impact of insulin </a:t>
            </a:r>
            <a:r>
              <a:rPr lang="en-US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icodec</a:t>
            </a:r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as compared to control on </a:t>
            </a:r>
            <a:b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tr-TR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occurrence</a:t>
            </a: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of t</a:t>
            </a:r>
            <a:r>
              <a:rPr lang="en-US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otal</a:t>
            </a:r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severe </a:t>
            </a:r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adverse events</a:t>
            </a:r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at 26-week</a:t>
            </a:r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AF0F094-CC06-4C71-98D8-652B77B41CA1}"/>
              </a:ext>
            </a:extLst>
          </p:cNvPr>
          <p:cNvSpPr txBox="1"/>
          <p:nvPr/>
        </p:nvSpPr>
        <p:spPr>
          <a:xfrm>
            <a:off x="3443288" y="6318000"/>
            <a:ext cx="874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Dutta,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Optimal use of once weekly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insulin in type-2 diabetes: An updated meta-analysis of phase-2 and phase-3 randomized controlled trials. Diabetes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Syndr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2023;17(10):102877.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10.1016/j.dsx.2023.102877.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412A1D0-552E-4344-8E72-2361BD95A513}"/>
              </a:ext>
            </a:extLst>
          </p:cNvPr>
          <p:cNvSpPr txBox="1"/>
          <p:nvPr/>
        </p:nvSpPr>
        <p:spPr>
          <a:xfrm>
            <a:off x="457818" y="1259854"/>
            <a:ext cx="1224000" cy="12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adverse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</a:t>
            </a:r>
            <a:endParaRPr lang="tr-TR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50BC8D-2C2A-449D-A2FF-803339432F80}"/>
              </a:ext>
            </a:extLst>
          </p:cNvPr>
          <p:cNvSpPr txBox="1"/>
          <p:nvPr/>
        </p:nvSpPr>
        <p:spPr>
          <a:xfrm>
            <a:off x="457818" y="3443440"/>
            <a:ext cx="1224000" cy="12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Severe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adverse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</a:t>
            </a:r>
            <a:endParaRPr lang="tr-TR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D523336-3FD8-4A87-90DF-8ABCF3147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862" y="1259854"/>
            <a:ext cx="10080000" cy="454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582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E4918AB1-2E92-49D4-A6D4-E0D64F10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" y="254001"/>
            <a:ext cx="11419481" cy="612775"/>
          </a:xfrm>
        </p:spPr>
        <p:txBody>
          <a:bodyPr anchor="ctr"/>
          <a:lstStyle/>
          <a:p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Forest plot highlighting the impact of insulin </a:t>
            </a:r>
            <a:r>
              <a:rPr lang="en-US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icodec</a:t>
            </a:r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as compared to control on </a:t>
            </a:r>
            <a:b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occurrence of </a:t>
            </a:r>
            <a:r>
              <a:rPr lang="en-US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hypoglycemi</a:t>
            </a: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a-1</a:t>
            </a:r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AF0F094-CC06-4C71-98D8-652B77B41CA1}"/>
              </a:ext>
            </a:extLst>
          </p:cNvPr>
          <p:cNvSpPr txBox="1"/>
          <p:nvPr/>
        </p:nvSpPr>
        <p:spPr>
          <a:xfrm>
            <a:off x="3443288" y="6396335"/>
            <a:ext cx="874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Dutta,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Optimal use of once weekly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insulin in type-2 diabetes: An updated meta-analysis of phase-2 and phase-3 randomized controlled trials. Diabetes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Syndr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2023;17(10):102877.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10.1016/j.dsx.2023.102877.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412A1D0-552E-4344-8E72-2361BD95A513}"/>
              </a:ext>
            </a:extLst>
          </p:cNvPr>
          <p:cNvSpPr txBox="1"/>
          <p:nvPr/>
        </p:nvSpPr>
        <p:spPr>
          <a:xfrm>
            <a:off x="412474" y="1142803"/>
            <a:ext cx="165349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16-week</a:t>
            </a:r>
          </a:p>
          <a:p>
            <a:pPr algn="ctr"/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hypoglycemia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50BC8D-2C2A-449D-A2FF-803339432F80}"/>
              </a:ext>
            </a:extLst>
          </p:cNvPr>
          <p:cNvSpPr txBox="1"/>
          <p:nvPr/>
        </p:nvSpPr>
        <p:spPr>
          <a:xfrm>
            <a:off x="414337" y="2688335"/>
            <a:ext cx="159734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26-week</a:t>
            </a:r>
          </a:p>
          <a:p>
            <a:pPr algn="ctr"/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hypoglycemia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917CF5A-E997-44EC-B7F0-6EB1B43C1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208" y="996335"/>
            <a:ext cx="8748711" cy="54000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495F17B-EEE9-4504-933D-D3379D3C1886}"/>
              </a:ext>
            </a:extLst>
          </p:cNvPr>
          <p:cNvSpPr txBox="1"/>
          <p:nvPr/>
        </p:nvSpPr>
        <p:spPr>
          <a:xfrm>
            <a:off x="414337" y="4526660"/>
            <a:ext cx="159734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26-week</a:t>
            </a:r>
          </a:p>
          <a:p>
            <a:pPr algn="ctr"/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hypoglycemia</a:t>
            </a:r>
            <a:endParaRPr lang="tr-TR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4827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>
            <a:extLst>
              <a:ext uri="{FF2B5EF4-FFF2-40B4-BE49-F238E27FC236}">
                <a16:creationId xmlns:a16="http://schemas.microsoft.com/office/drawing/2014/main" id="{E4918AB1-2E92-49D4-A6D4-E0D64F10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7" y="254001"/>
            <a:ext cx="11419481" cy="612775"/>
          </a:xfrm>
        </p:spPr>
        <p:txBody>
          <a:bodyPr anchor="ctr"/>
          <a:lstStyle/>
          <a:p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Forest plot highlighting the impact of insulin </a:t>
            </a:r>
            <a:r>
              <a:rPr lang="en-US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icodec</a:t>
            </a:r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as compared to control on </a:t>
            </a:r>
            <a:b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occurrence of </a:t>
            </a:r>
            <a:r>
              <a:rPr lang="en-US" sz="2400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hypoglycemi</a:t>
            </a:r>
            <a:r>
              <a:rPr lang="tr-TR" sz="2400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a-2</a:t>
            </a:r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AF0F094-CC06-4C71-98D8-652B77B41CA1}"/>
              </a:ext>
            </a:extLst>
          </p:cNvPr>
          <p:cNvSpPr txBox="1"/>
          <p:nvPr/>
        </p:nvSpPr>
        <p:spPr>
          <a:xfrm>
            <a:off x="3443288" y="6396335"/>
            <a:ext cx="874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Dutta,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Optimal use of once weekly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insulin in type-2 diabetes: An updated meta-analysis of phase-2 and phase-3 randomized controlled trials. Diabetes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Syndr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2023;17(10):102877.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10.1016/j.dsx.2023.102877.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412A1D0-552E-4344-8E72-2361BD95A513}"/>
              </a:ext>
            </a:extLst>
          </p:cNvPr>
          <p:cNvSpPr txBox="1"/>
          <p:nvPr/>
        </p:nvSpPr>
        <p:spPr>
          <a:xfrm>
            <a:off x="358182" y="1247424"/>
            <a:ext cx="1656000" cy="12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26-week</a:t>
            </a:r>
          </a:p>
          <a:p>
            <a:pPr algn="ctr"/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hypoglycemia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B450BC8D-2C2A-449D-A2FF-803339432F80}"/>
              </a:ext>
            </a:extLst>
          </p:cNvPr>
          <p:cNvSpPr txBox="1"/>
          <p:nvPr/>
        </p:nvSpPr>
        <p:spPr>
          <a:xfrm>
            <a:off x="358182" y="2906116"/>
            <a:ext cx="1656000" cy="12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52-week</a:t>
            </a:r>
          </a:p>
          <a:p>
            <a:pPr algn="ctr"/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hypoglycemia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495F17B-EEE9-4504-933D-D3379D3C1886}"/>
              </a:ext>
            </a:extLst>
          </p:cNvPr>
          <p:cNvSpPr txBox="1"/>
          <p:nvPr/>
        </p:nvSpPr>
        <p:spPr>
          <a:xfrm>
            <a:off x="358182" y="4562380"/>
            <a:ext cx="16560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52-week</a:t>
            </a:r>
          </a:p>
          <a:p>
            <a:pPr algn="ctr"/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hypoglycemia</a:t>
            </a:r>
            <a:endParaRPr lang="tr-TR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6B8BEBB-6DE4-4BAC-8158-2D11D337B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758" y="980116"/>
            <a:ext cx="8910828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1295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EC7FB6-D30D-4EF5-ABD1-813D4FB56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solidFill>
                  <a:schemeClr val="accent1"/>
                </a:solidFill>
              </a:rPr>
              <a:t>I </a:t>
            </a:r>
            <a:r>
              <a:rPr lang="tr-TR" sz="3200" dirty="0" err="1">
                <a:solidFill>
                  <a:schemeClr val="accent1"/>
                </a:solidFill>
              </a:rPr>
              <a:t>have</a:t>
            </a:r>
            <a:r>
              <a:rPr lang="tr-TR" sz="3200" dirty="0">
                <a:solidFill>
                  <a:schemeClr val="accent1"/>
                </a:solidFill>
              </a:rPr>
              <a:t> </a:t>
            </a:r>
            <a:r>
              <a:rPr lang="tr-TR" sz="3200" dirty="0" err="1">
                <a:solidFill>
                  <a:schemeClr val="accent1"/>
                </a:solidFill>
              </a:rPr>
              <a:t>no</a:t>
            </a:r>
            <a:r>
              <a:rPr lang="tr-TR" sz="3200" dirty="0">
                <a:solidFill>
                  <a:schemeClr val="accent1"/>
                </a:solidFill>
              </a:rPr>
              <a:t> </a:t>
            </a:r>
            <a:r>
              <a:rPr lang="tr-TR" sz="3200" dirty="0" err="1">
                <a:solidFill>
                  <a:schemeClr val="accent1"/>
                </a:solidFill>
              </a:rPr>
              <a:t>conflict</a:t>
            </a:r>
            <a:r>
              <a:rPr lang="tr-TR" sz="3200" dirty="0">
                <a:solidFill>
                  <a:schemeClr val="accent1"/>
                </a:solidFill>
              </a:rPr>
              <a:t> of </a:t>
            </a:r>
            <a:r>
              <a:rPr lang="tr-TR" sz="3200" dirty="0" err="1">
                <a:solidFill>
                  <a:schemeClr val="accent1"/>
                </a:solidFill>
              </a:rPr>
              <a:t>interest</a:t>
            </a:r>
            <a:r>
              <a:rPr lang="tr-TR" sz="3200" dirty="0">
                <a:solidFill>
                  <a:schemeClr val="accent1"/>
                </a:solidFill>
              </a:rPr>
              <a:t> </a:t>
            </a:r>
            <a:r>
              <a:rPr lang="tr-TR" sz="3200" dirty="0" err="1">
                <a:solidFill>
                  <a:schemeClr val="accent1"/>
                </a:solidFill>
              </a:rPr>
              <a:t>regarding</a:t>
            </a:r>
            <a:r>
              <a:rPr lang="tr-TR" sz="3200" dirty="0">
                <a:solidFill>
                  <a:schemeClr val="accent1"/>
                </a:solidFill>
              </a:rPr>
              <a:t> </a:t>
            </a:r>
            <a:r>
              <a:rPr lang="tr-TR" sz="3200" dirty="0" err="1">
                <a:solidFill>
                  <a:schemeClr val="accent1"/>
                </a:solidFill>
              </a:rPr>
              <a:t>to</a:t>
            </a:r>
            <a:r>
              <a:rPr lang="tr-TR" sz="3200" dirty="0">
                <a:solidFill>
                  <a:schemeClr val="accent1"/>
                </a:solidFill>
              </a:rPr>
              <a:t> </a:t>
            </a:r>
            <a:r>
              <a:rPr lang="tr-TR" sz="3200" dirty="0" err="1">
                <a:solidFill>
                  <a:schemeClr val="accent1"/>
                </a:solidFill>
              </a:rPr>
              <a:t>this</a:t>
            </a:r>
            <a:r>
              <a:rPr lang="tr-TR" sz="3200" dirty="0">
                <a:solidFill>
                  <a:schemeClr val="accent1"/>
                </a:solidFill>
              </a:rPr>
              <a:t> </a:t>
            </a:r>
            <a:r>
              <a:rPr lang="tr-TR" sz="3200" dirty="0" err="1">
                <a:solidFill>
                  <a:schemeClr val="accent1"/>
                </a:solidFill>
              </a:rPr>
              <a:t>presentation</a:t>
            </a:r>
            <a:r>
              <a:rPr lang="tr-TR" sz="3200" dirty="0">
                <a:solidFill>
                  <a:schemeClr val="accent1"/>
                </a:solidFill>
              </a:rPr>
              <a:t>.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62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6C26FE4-28B1-4662-97DA-1E4F31253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000" y="1177637"/>
            <a:ext cx="11520000" cy="4502726"/>
          </a:xfrm>
        </p:spPr>
      </p:pic>
      <p:sp>
        <p:nvSpPr>
          <p:cNvPr id="3" name="Başlık 2">
            <a:extLst>
              <a:ext uri="{FF2B5EF4-FFF2-40B4-BE49-F238E27FC236}">
                <a16:creationId xmlns:a16="http://schemas.microsoft.com/office/drawing/2014/main" id="{E4918AB1-2E92-49D4-A6D4-E0D64F10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25451"/>
            <a:ext cx="10054999" cy="612775"/>
          </a:xfrm>
        </p:spPr>
        <p:txBody>
          <a:bodyPr anchor="ctr"/>
          <a:lstStyle/>
          <a:p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Summary of findings of the major outcomes</a:t>
            </a:r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systematic review</a:t>
            </a:r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(8 </a:t>
            </a:r>
            <a:r>
              <a:rPr lang="tr-TR" sz="240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RCTs</a:t>
            </a:r>
            <a:r>
              <a:rPr lang="tr-TR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2400" dirty="0">
              <a:solidFill>
                <a:schemeClr val="accen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AF0F094-CC06-4C71-98D8-652B77B41CA1}"/>
              </a:ext>
            </a:extLst>
          </p:cNvPr>
          <p:cNvSpPr txBox="1"/>
          <p:nvPr/>
        </p:nvSpPr>
        <p:spPr>
          <a:xfrm>
            <a:off x="3443288" y="6318000"/>
            <a:ext cx="874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Dutta,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Optimal use of once weekly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insulin in type-2 diabetes: An updated meta-analysis of phase-2 and phase-3 randomized controlled trials. Diabetes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Syndr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2023;17(10):102877.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10.1016/j.dsx.2023.102877.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A474843-A939-4C5D-BE91-33FA0CA95021}"/>
              </a:ext>
            </a:extLst>
          </p:cNvPr>
          <p:cNvSpPr txBox="1"/>
          <p:nvPr/>
        </p:nvSpPr>
        <p:spPr>
          <a:xfrm>
            <a:off x="336000" y="4542371"/>
            <a:ext cx="11340000" cy="1548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26-weeks, injection-site reactions was higher with </a:t>
            </a:r>
            <a:r>
              <a:rPr lang="en-US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Subset analysis revealed increased occurrence of level-1</a:t>
            </a: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level-2 </a:t>
            </a:r>
            <a:r>
              <a:rPr lang="en-US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hypoglycaemia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participants who received one-time additional 50 % </a:t>
            </a:r>
            <a:r>
              <a:rPr lang="en-US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loading dose as compared to those who did not.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26-weeks, weight gain was significantly higher with </a:t>
            </a:r>
            <a:r>
              <a:rPr lang="en-US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164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E040C3F-B886-4AED-89F3-4748F5F20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065" y="1542882"/>
            <a:ext cx="9293870" cy="339634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68FF5B5-F9F2-4B8F-B57A-99A5F945ADEA}"/>
              </a:ext>
            </a:extLst>
          </p:cNvPr>
          <p:cNvSpPr txBox="1"/>
          <p:nvPr/>
        </p:nvSpPr>
        <p:spPr>
          <a:xfrm>
            <a:off x="7010400" y="62116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Wysham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QWINT-2 Investigators. Insulin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efsitora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versus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degludec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type 2 diabetes without previous insulin treatment. 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 Med. 2024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 10.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10.1056/NEJMoa2403953.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Epub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ahead of print.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B1ED99E-3AAC-4A60-B959-B2A8A4185CC7}"/>
              </a:ext>
            </a:extLst>
          </p:cNvPr>
          <p:cNvSpPr txBox="1"/>
          <p:nvPr/>
        </p:nvSpPr>
        <p:spPr>
          <a:xfrm>
            <a:off x="1597025" y="711885"/>
            <a:ext cx="9007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Efficacy outcomes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O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-weekly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Efsitora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vs.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once-daily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Degludec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Change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in HbA1c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89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BB4F968-371F-4E90-A401-9013E5F2A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79" y="1643743"/>
            <a:ext cx="8875842" cy="325482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BA58CB8-DB8E-4651-B3C9-A012BF7B5727}"/>
              </a:ext>
            </a:extLst>
          </p:cNvPr>
          <p:cNvSpPr txBox="1"/>
          <p:nvPr/>
        </p:nvSpPr>
        <p:spPr>
          <a:xfrm>
            <a:off x="7010400" y="62116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Wysham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QWINT-2 Investigators. Insulin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efsitora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versus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degludec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type 2 diabetes without previous insulin treatment. 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 Med. 2024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 10.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10.1056/NEJMoa2403953.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Epub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ahead of print.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007EA09-2008-4962-A67B-3915A271D7AB}"/>
              </a:ext>
            </a:extLst>
          </p:cNvPr>
          <p:cNvSpPr txBox="1"/>
          <p:nvPr/>
        </p:nvSpPr>
        <p:spPr>
          <a:xfrm>
            <a:off x="1658079" y="584885"/>
            <a:ext cx="9451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Efficacy outcomes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O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-weekly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Efsitora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vs.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once-daily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Degludec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Time in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glycemic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ranges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33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5514EB0-2F24-4E6A-8E1F-A9402CE73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240" y="1816100"/>
            <a:ext cx="9357520" cy="308247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EB3C011-09FA-4F30-BA03-05D6FA9E2F39}"/>
              </a:ext>
            </a:extLst>
          </p:cNvPr>
          <p:cNvSpPr txBox="1"/>
          <p:nvPr/>
        </p:nvSpPr>
        <p:spPr>
          <a:xfrm>
            <a:off x="7010400" y="62116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Wysham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QWINT-2 Investigators. Insulin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efsitora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versus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degludec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type 2 diabetes without previous insulin treatment. 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 Med. 2024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 10.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10.1056/NEJMoa2403953.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Epub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ahead of print.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4BAC9F7-D909-43D2-8A69-86C8B58C1FC3}"/>
              </a:ext>
            </a:extLst>
          </p:cNvPr>
          <p:cNvSpPr txBox="1"/>
          <p:nvPr/>
        </p:nvSpPr>
        <p:spPr>
          <a:xfrm>
            <a:off x="1597024" y="876985"/>
            <a:ext cx="9451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Efficacy outcomes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O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-weekly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Efsitora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vs.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once-daily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Degludec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FPG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Insulin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dose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81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083B51A-33DD-4732-9CDF-23A2A7A2E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844383"/>
            <a:ext cx="8801100" cy="480586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50E86D4-01F2-475D-8E5F-CD3C542CD8C5}"/>
              </a:ext>
            </a:extLst>
          </p:cNvPr>
          <p:cNvSpPr txBox="1"/>
          <p:nvPr/>
        </p:nvSpPr>
        <p:spPr>
          <a:xfrm>
            <a:off x="7010400" y="62116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Wysham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QWINT-2 Investigators. Insulin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efsitora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versus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degludec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type 2 diabetes without previous insulin treatment. 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 Med. 2024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 10.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10.1056/NEJMoa2403953.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Epub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ahead of print. 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2BD18B19-FA38-430B-9887-E330CFF96758}"/>
              </a:ext>
            </a:extLst>
          </p:cNvPr>
          <p:cNvSpPr/>
          <p:nvPr/>
        </p:nvSpPr>
        <p:spPr>
          <a:xfrm>
            <a:off x="4452258" y="2509157"/>
            <a:ext cx="5780314" cy="18396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42E8603-D9AE-40A8-9C67-44708D5701E3}"/>
              </a:ext>
            </a:extLst>
          </p:cNvPr>
          <p:cNvSpPr txBox="1"/>
          <p:nvPr/>
        </p:nvSpPr>
        <p:spPr>
          <a:xfrm>
            <a:off x="647701" y="382718"/>
            <a:ext cx="10896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Hypoglycemia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O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-weekly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Efsitora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vs. O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-daily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Degludec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FPG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Insulin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dose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5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D2305DB-6BA9-4520-81AE-6761F89AA7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757"/>
          <a:stretch/>
        </p:blipFill>
        <p:spPr>
          <a:xfrm>
            <a:off x="892628" y="598580"/>
            <a:ext cx="4191000" cy="566110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D48E9DE-982A-4F60-B63B-042F232C7ED1}"/>
              </a:ext>
            </a:extLst>
          </p:cNvPr>
          <p:cNvSpPr txBox="1"/>
          <p:nvPr/>
        </p:nvSpPr>
        <p:spPr>
          <a:xfrm>
            <a:off x="7010400" y="62116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Wysham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QWINT-2 Investigators. Insulin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efsitora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versus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degludec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type 2 diabetes without previous insulin treatment. 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 Med. 2024</a:t>
            </a:r>
            <a:r>
              <a:rPr kumimoji="0" lang="tr-T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 10.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10.1056/NEJMoa2403953.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Epub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ahead of print.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18A2497-3DDD-4D36-A28B-4D4C0FD14C41}"/>
              </a:ext>
            </a:extLst>
          </p:cNvPr>
          <p:cNvSpPr txBox="1"/>
          <p:nvPr/>
        </p:nvSpPr>
        <p:spPr>
          <a:xfrm>
            <a:off x="925286" y="198470"/>
            <a:ext cx="103740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Adverse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events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O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-weekly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Efsitora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vs.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once-daily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Degludec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FPG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Insulin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tr-T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dose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F5E51C3-2DAE-40AF-B72B-A832F8146A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736"/>
          <a:stretch/>
        </p:blipFill>
        <p:spPr>
          <a:xfrm>
            <a:off x="5369153" y="4201884"/>
            <a:ext cx="5560104" cy="18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9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4657" y="215873"/>
            <a:ext cx="10602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Main results of the 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p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hase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-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III ONWARDS 1</a:t>
            </a:r>
            <a:r>
              <a:rPr lang="en-GB" sz="24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</a:rPr>
              <a:t>–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6 trials of once-weekly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icodec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vs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.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once-daily glargine,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degludec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or a basal analogue in type 1 and type 2 diabetes</a:t>
            </a:r>
            <a:endParaRPr lang="en-GB" sz="24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6AA47-3EEC-0775-A9CC-2987B4B9C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680" y="1199640"/>
            <a:ext cx="7462641" cy="5014107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EC382AD-3258-434F-8478-B91DDDE607CD}"/>
              </a:ext>
            </a:extLst>
          </p:cNvPr>
          <p:cNvSpPr txBox="1"/>
          <p:nvPr/>
        </p:nvSpPr>
        <p:spPr>
          <a:xfrm>
            <a:off x="5854700" y="6366518"/>
            <a:ext cx="633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Trevisan</a:t>
            </a:r>
            <a:r>
              <a:rPr lang="en-US" sz="1200" dirty="0"/>
              <a:t>, </a:t>
            </a:r>
            <a:r>
              <a:rPr lang="tr-TR" sz="1200" dirty="0"/>
              <a:t>et al</a:t>
            </a:r>
            <a:r>
              <a:rPr lang="en-US" sz="1200" dirty="0"/>
              <a:t>. Once-weekly insulins: a promising approach to reduce the treatment burden in people with diabetes. </a:t>
            </a:r>
            <a:r>
              <a:rPr lang="en-US" sz="1200" dirty="0" err="1"/>
              <a:t>Diabetologia</a:t>
            </a:r>
            <a:r>
              <a:rPr lang="en-US" sz="1200" dirty="0"/>
              <a:t>. 2024;67(8):1480-92. </a:t>
            </a:r>
            <a:r>
              <a:rPr lang="en-US" sz="1200" dirty="0" err="1"/>
              <a:t>doi</a:t>
            </a:r>
            <a:r>
              <a:rPr lang="en-US" sz="1200" dirty="0"/>
              <a:t>: 10.1007/s00125-024-06158-9. </a:t>
            </a:r>
          </a:p>
        </p:txBody>
      </p:sp>
    </p:spTree>
    <p:extLst>
      <p:ext uri="{BB962C8B-B14F-4D97-AF65-F5344CB8AC3E}">
        <p14:creationId xmlns:p14="http://schemas.microsoft.com/office/powerpoint/2010/main" val="381394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B23C3A-35CF-A126-0232-CE4316B4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5971" y="1289328"/>
            <a:ext cx="6030686" cy="473615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620445-5EB3-EE58-8C99-07BAAA1B52CD}"/>
              </a:ext>
            </a:extLst>
          </p:cNvPr>
          <p:cNvSpPr txBox="1"/>
          <p:nvPr/>
        </p:nvSpPr>
        <p:spPr>
          <a:xfrm>
            <a:off x="1919536" y="332656"/>
            <a:ext cx="8515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Proportion of time in range (TIR) in Phase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-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II clinical trials conducted with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icodec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(a–c) and BIF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 (</a:t>
            </a:r>
            <a:r>
              <a:rPr lang="tr-TR" sz="2400" b="1" dirty="0" err="1">
                <a:solidFill>
                  <a:schemeClr val="accent1"/>
                </a:solidFill>
                <a:latin typeface="+mj-lt"/>
              </a:rPr>
              <a:t>efsitora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-</a:t>
            </a:r>
            <a:r>
              <a:rPr lang="el-GR" sz="2400" b="1" dirty="0">
                <a:solidFill>
                  <a:schemeClr val="accent1"/>
                </a:solidFill>
                <a:latin typeface="+mj-lt"/>
              </a:rPr>
              <a:t>α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)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(d–f)</a:t>
            </a:r>
            <a:endParaRPr lang="en-GB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2FCC232-5D4C-4328-AD42-FD8F0868601E}"/>
              </a:ext>
            </a:extLst>
          </p:cNvPr>
          <p:cNvSpPr txBox="1"/>
          <p:nvPr/>
        </p:nvSpPr>
        <p:spPr>
          <a:xfrm>
            <a:off x="5854700" y="6366518"/>
            <a:ext cx="633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Trevisan</a:t>
            </a:r>
            <a:r>
              <a:rPr lang="en-US" sz="1200" dirty="0"/>
              <a:t>, </a:t>
            </a:r>
            <a:r>
              <a:rPr lang="tr-TR" sz="1200" dirty="0"/>
              <a:t>et al</a:t>
            </a:r>
            <a:r>
              <a:rPr lang="en-US" sz="1200" dirty="0"/>
              <a:t>. Once-weekly insulins: a promising approach to reduce the treatment burden in people with diabetes. </a:t>
            </a:r>
            <a:r>
              <a:rPr lang="en-US" sz="1200" dirty="0" err="1"/>
              <a:t>Diabetologia</a:t>
            </a:r>
            <a:r>
              <a:rPr lang="en-US" sz="1200" dirty="0"/>
              <a:t>. 2024;67(8):1480-92. </a:t>
            </a:r>
            <a:r>
              <a:rPr lang="en-US" sz="1200" dirty="0" err="1"/>
              <a:t>doi</a:t>
            </a:r>
            <a:r>
              <a:rPr lang="en-US" sz="1200" dirty="0"/>
              <a:t>: 10.1007/s00125-024-06158-9. 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5E64F28-B757-487B-AAAB-3C1DC8FE30AD}"/>
              </a:ext>
            </a:extLst>
          </p:cNvPr>
          <p:cNvSpPr txBox="1"/>
          <p:nvPr/>
        </p:nvSpPr>
        <p:spPr>
          <a:xfrm>
            <a:off x="1701821" y="1871561"/>
            <a:ext cx="1273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err="1">
                <a:solidFill>
                  <a:srgbClr val="C00000"/>
                </a:solidFill>
              </a:rPr>
              <a:t>Icodec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1374771-9B9B-4BA0-878C-FAAEC18F9C0C}"/>
              </a:ext>
            </a:extLst>
          </p:cNvPr>
          <p:cNvSpPr txBox="1"/>
          <p:nvPr/>
        </p:nvSpPr>
        <p:spPr>
          <a:xfrm>
            <a:off x="1694553" y="4386275"/>
            <a:ext cx="1273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err="1">
                <a:solidFill>
                  <a:srgbClr val="C00000"/>
                </a:solidFill>
              </a:rPr>
              <a:t>Efsitora</a:t>
            </a:r>
            <a:r>
              <a:rPr lang="tr-TR" sz="2000" b="1" dirty="0">
                <a:solidFill>
                  <a:srgbClr val="C00000"/>
                </a:solidFill>
              </a:rPr>
              <a:t>-</a:t>
            </a:r>
            <a:r>
              <a:rPr lang="el-GR" sz="2000" b="1" dirty="0">
                <a:solidFill>
                  <a:srgbClr val="C00000"/>
                </a:solidFill>
              </a:rPr>
              <a:t>α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>
            <a:extLst>
              <a:ext uri="{FF2B5EF4-FFF2-40B4-BE49-F238E27FC236}">
                <a16:creationId xmlns:a16="http://schemas.microsoft.com/office/drawing/2014/main" id="{6CA8B3B1-BE07-4384-8C26-2EE82611F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730"/>
            <a:ext cx="10972800" cy="4734307"/>
          </a:xfrm>
        </p:spPr>
        <p:txBody>
          <a:bodyPr/>
          <a:lstStyle/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the last 25 years, long-acting soluble once-daily basal insulin analogues have improved the efficacy and safety of treatment compared to earlier insulin formulations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Despite availability of once-daily insulins, adherence and persistence on therapy are lower than desired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tr-TR" sz="20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b="0" i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nce</a:t>
            </a:r>
            <a:r>
              <a:rPr lang="en-US" sz="20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-weekly insulin</a:t>
            </a:r>
            <a:r>
              <a:rPr lang="tr-TR" sz="20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0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a flat pharmacokinetic profile could reduce the injection burden and glycemic variability, which may translate to better adherence and persistence to insulin treatment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Insulin </a:t>
            </a:r>
            <a:r>
              <a:rPr lang="en-US" sz="2000" b="1" i="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20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 acylated insulin analogue, and insulin </a:t>
            </a:r>
            <a:r>
              <a:rPr lang="en-US" sz="2000" b="1" i="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efsitora</a:t>
            </a:r>
            <a:r>
              <a:rPr lang="tr-TR" sz="2000" b="1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000" b="1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0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 Fc-fused insulin receptor agonist, are in late-stage clinical development as once-weekly insulins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Available clinical data from insulin </a:t>
            </a:r>
            <a:r>
              <a:rPr lang="en-US" sz="2000" b="0" i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icodec</a:t>
            </a:r>
            <a:r>
              <a:rPr lang="en-US" sz="20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insulin </a:t>
            </a:r>
            <a:r>
              <a:rPr lang="en-US" sz="2000" b="0" i="0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efsitora</a:t>
            </a:r>
            <a:r>
              <a:rPr lang="tr-TR" sz="20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20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0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show comparable glycemic control to once-daily analogues with a generally similar risk of hypoglycemia</a:t>
            </a:r>
          </a:p>
          <a:p>
            <a:pPr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B1B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around the new dosing regimens for once-weekly insulins will be needed to facilitate safe and effective use of these molecules</a:t>
            </a: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62C78278-8F5C-4A9C-A6FC-D6F9FD5D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tr-TR" sz="32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3200" b="1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Summary</a:t>
            </a:r>
            <a:endParaRPr lang="en-US" sz="3200" b="1" dirty="0">
              <a:solidFill>
                <a:schemeClr val="accen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57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986AA9-8077-46A3-9344-BAA42E29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200" b="1" dirty="0" err="1">
                <a:solidFill>
                  <a:schemeClr val="accent1"/>
                </a:solidFill>
              </a:rPr>
              <a:t>Therapeutic</a:t>
            </a:r>
            <a:r>
              <a:rPr lang="tr-TR" sz="3200" b="1" dirty="0">
                <a:solidFill>
                  <a:schemeClr val="accent1"/>
                </a:solidFill>
              </a:rPr>
              <a:t> </a:t>
            </a:r>
            <a:r>
              <a:rPr lang="tr-TR" sz="3200" b="1" dirty="0" err="1">
                <a:solidFill>
                  <a:schemeClr val="accent1"/>
                </a:solidFill>
              </a:rPr>
              <a:t>advances</a:t>
            </a:r>
            <a:r>
              <a:rPr lang="tr-TR" sz="3200" b="1" dirty="0">
                <a:solidFill>
                  <a:schemeClr val="accent1"/>
                </a:solidFill>
              </a:rPr>
              <a:t> of </a:t>
            </a:r>
            <a:r>
              <a:rPr lang="tr-TR" sz="3200" b="1" dirty="0" err="1">
                <a:solidFill>
                  <a:schemeClr val="accent1"/>
                </a:solidFill>
              </a:rPr>
              <a:t>insulin</a:t>
            </a:r>
            <a:r>
              <a:rPr lang="tr-TR" sz="3200" b="1" dirty="0">
                <a:solidFill>
                  <a:schemeClr val="accent1"/>
                </a:solidFill>
              </a:rPr>
              <a:t> </a:t>
            </a:r>
            <a:r>
              <a:rPr lang="tr-TR" sz="3200" b="1" dirty="0" err="1">
                <a:solidFill>
                  <a:schemeClr val="accent1"/>
                </a:solidFill>
              </a:rPr>
              <a:t>therapy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D3BE8E-040A-473A-B31F-12A14D2A9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7491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Aggressive weight loss strategies together with the new glucose-lowering drugs which</a:t>
            </a:r>
            <a:r>
              <a:rPr lang="tr-TR" dirty="0"/>
              <a:t> </a:t>
            </a:r>
            <a:r>
              <a:rPr lang="en-US" dirty="0"/>
              <a:t>do not cause hypoglycemia nor weight gain should limit the number of patients with type 2 diabetes</a:t>
            </a:r>
            <a:r>
              <a:rPr lang="tr-TR" dirty="0"/>
              <a:t> </a:t>
            </a:r>
            <a:r>
              <a:rPr lang="en-US" dirty="0"/>
              <a:t>needing insulin. </a:t>
            </a:r>
            <a:endParaRPr lang="tr-TR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Adding new oral glucose-lowering drugs to insulin such as DPP-4</a:t>
            </a:r>
            <a:r>
              <a:rPr lang="tr-TR" dirty="0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lead to a modest HbA1c reduction without weight gain and no increase in hypoglycemia. </a:t>
            </a:r>
            <a:endParaRPr lang="tr-TR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When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SGLT-2is are added instead, there is a slightly higher HbA1c reduction, but with weight and </a:t>
            </a:r>
            <a:r>
              <a:rPr lang="tr-TR" dirty="0">
                <a:solidFill>
                  <a:schemeClr val="tx2"/>
                </a:solidFill>
              </a:rPr>
              <a:t>BP</a:t>
            </a:r>
            <a:r>
              <a:rPr lang="en-US" dirty="0">
                <a:solidFill>
                  <a:schemeClr val="tx2"/>
                </a:solidFill>
              </a:rPr>
              <a:t> reduction. The downside is the increase in genital tract infections.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GLP-1 </a:t>
            </a:r>
            <a:r>
              <a:rPr lang="tr-TR" dirty="0" err="1">
                <a:solidFill>
                  <a:schemeClr val="tx2"/>
                </a:solidFill>
              </a:rPr>
              <a:t>RAs</a:t>
            </a:r>
            <a:r>
              <a:rPr lang="en-US" dirty="0">
                <a:solidFill>
                  <a:schemeClr val="tx2"/>
                </a:solidFill>
              </a:rPr>
              <a:t> have become the best alternative when basal insulin fails, particularly using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fixed ratio combinations</a:t>
            </a:r>
            <a:r>
              <a:rPr lang="tr-TR" dirty="0">
                <a:solidFill>
                  <a:schemeClr val="tx2"/>
                </a:solidFill>
              </a:rPr>
              <a:t> (</a:t>
            </a:r>
            <a:r>
              <a:rPr lang="tr-TR" dirty="0" err="1">
                <a:solidFill>
                  <a:schemeClr val="tx2"/>
                </a:solidFill>
              </a:rPr>
              <a:t>IDeg</a:t>
            </a:r>
            <a:r>
              <a:rPr lang="tr-TR" dirty="0">
                <a:solidFill>
                  <a:schemeClr val="tx2"/>
                </a:solidFill>
              </a:rPr>
              <a:t>-Lira, </a:t>
            </a:r>
            <a:r>
              <a:rPr lang="tr-TR" dirty="0" err="1">
                <a:solidFill>
                  <a:schemeClr val="tx2"/>
                </a:solidFill>
              </a:rPr>
              <a:t>IGlar-Lixi</a:t>
            </a:r>
            <a:r>
              <a:rPr lang="tr-TR" dirty="0">
                <a:solidFill>
                  <a:schemeClr val="tx2"/>
                </a:solidFill>
              </a:rPr>
              <a:t>, </a:t>
            </a:r>
            <a:r>
              <a:rPr lang="tr-TR" dirty="0" err="1">
                <a:solidFill>
                  <a:schemeClr val="tx2"/>
                </a:solidFill>
              </a:rPr>
              <a:t>Ico</a:t>
            </a:r>
            <a:r>
              <a:rPr lang="tr-TR" dirty="0">
                <a:solidFill>
                  <a:schemeClr val="tx2"/>
                </a:solidFill>
              </a:rPr>
              <a:t>-Sema)</a:t>
            </a:r>
            <a:r>
              <a:rPr lang="en-US" dirty="0">
                <a:solidFill>
                  <a:schemeClr val="tx2"/>
                </a:solidFill>
              </a:rPr>
              <a:t>. </a:t>
            </a:r>
            <a:endParaRPr lang="tr-TR" dirty="0">
              <a:solidFill>
                <a:schemeClr val="tx2"/>
              </a:solidFill>
            </a:endParaRPr>
          </a:p>
          <a:p>
            <a:pPr lvl="1"/>
            <a:r>
              <a:rPr lang="tr-TR" dirty="0" err="1">
                <a:solidFill>
                  <a:schemeClr val="tx2"/>
                </a:solidFill>
              </a:rPr>
              <a:t>Inhaled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insulins may also become an alternative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for insulin supplementation and/or intensification. </a:t>
            </a:r>
            <a:endParaRPr lang="tr-TR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“Smart insulins” are under</a:t>
            </a:r>
            <a:r>
              <a:rPr lang="tr-TR" dirty="0" err="1">
                <a:solidFill>
                  <a:schemeClr val="tx2"/>
                </a:solidFill>
              </a:rPr>
              <a:t>way</a:t>
            </a:r>
            <a:r>
              <a:rPr lang="en-US" dirty="0">
                <a:solidFill>
                  <a:schemeClr val="tx2"/>
                </a:solidFill>
              </a:rPr>
              <a:t> and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may become available for clinical use in the near future.</a:t>
            </a:r>
          </a:p>
          <a:p>
            <a:r>
              <a:rPr lang="tr-TR" dirty="0"/>
              <a:t>B</a:t>
            </a:r>
            <a:r>
              <a:rPr lang="en-US" dirty="0" err="1"/>
              <a:t>ecause</a:t>
            </a:r>
            <a:r>
              <a:rPr lang="en-US" dirty="0"/>
              <a:t> of therapeutic inertia and the progressive nature of the</a:t>
            </a:r>
            <a:r>
              <a:rPr lang="tr-TR" dirty="0"/>
              <a:t> </a:t>
            </a:r>
            <a:r>
              <a:rPr lang="en-US" dirty="0"/>
              <a:t>disease, many need at least a basal insulin supplementation and insulin analogs are the best choice</a:t>
            </a:r>
            <a:r>
              <a:rPr lang="tr-TR" dirty="0"/>
              <a:t> </a:t>
            </a:r>
            <a:r>
              <a:rPr lang="en-US" dirty="0"/>
              <a:t>as they become more affordable. </a:t>
            </a:r>
          </a:p>
        </p:txBody>
      </p:sp>
    </p:spTree>
    <p:extLst>
      <p:ext uri="{BB962C8B-B14F-4D97-AF65-F5344CB8AC3E}">
        <p14:creationId xmlns:p14="http://schemas.microsoft.com/office/powerpoint/2010/main" val="365745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52704F6-AD11-4A4C-AAF2-F041DAE40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15"/>
          <a:stretch/>
        </p:blipFill>
        <p:spPr>
          <a:xfrm>
            <a:off x="1022245" y="3429000"/>
            <a:ext cx="6840000" cy="2922041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E842CF0-3338-4626-90D8-CA2D5A8F9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45" y="977684"/>
            <a:ext cx="6840000" cy="212046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8FF4C85-E0B4-4760-847D-AE171D859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831" y="977684"/>
            <a:ext cx="30575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EA93FEA9-E27D-4D4F-9505-6AAF01056BE0}"/>
              </a:ext>
            </a:extLst>
          </p:cNvPr>
          <p:cNvSpPr txBox="1"/>
          <p:nvPr/>
        </p:nvSpPr>
        <p:spPr>
          <a:xfrm>
            <a:off x="8013290" y="4723531"/>
            <a:ext cx="40312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3037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Jan 11, 1922, 14-year-old </a:t>
            </a:r>
            <a:r>
              <a:rPr lang="en-US" sz="1600" b="1" i="0" dirty="0">
                <a:solidFill>
                  <a:srgbClr val="3037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Leonard Thompson </a:t>
            </a:r>
            <a:r>
              <a:rPr lang="en-US" sz="1600" b="0" i="0" dirty="0">
                <a:solidFill>
                  <a:srgbClr val="3037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became the first person to receive an insulin injection as a treatment for diabetes. Prior to that, people with type 1 diabetes did not survive for more than a few weeks or months with the disease.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82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30E926D-26B6-4A34-A038-505565039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79750"/>
            <a:ext cx="5475514" cy="46985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D72CF899-1ABF-4A1C-8536-777227799DBE}"/>
              </a:ext>
            </a:extLst>
          </p:cNvPr>
          <p:cNvSpPr txBox="1"/>
          <p:nvPr/>
        </p:nvSpPr>
        <p:spPr>
          <a:xfrm>
            <a:off x="805544" y="905284"/>
            <a:ext cx="5181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Mean plasma </a:t>
            </a:r>
            <a:r>
              <a:rPr lang="en-US" sz="2400" b="1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semaglutide</a:t>
            </a:r>
            <a:r>
              <a:rPr lang="tr-TR" sz="24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concentration-time profiles</a:t>
            </a:r>
          </a:p>
          <a:p>
            <a:endParaRPr lang="tr-TR" dirty="0"/>
          </a:p>
          <a:p>
            <a:r>
              <a:rPr lang="en-US" dirty="0"/>
              <a:t>during a dosing interval of 1</a:t>
            </a:r>
            <a:r>
              <a:rPr lang="tr-TR" dirty="0"/>
              <a:t> </a:t>
            </a:r>
            <a:r>
              <a:rPr lang="en-US" dirty="0"/>
              <a:t>week following subcutaneous</a:t>
            </a:r>
            <a:r>
              <a:rPr lang="tr-TR" dirty="0"/>
              <a:t> </a:t>
            </a:r>
            <a:r>
              <a:rPr lang="en-US" dirty="0"/>
              <a:t>injection of </a:t>
            </a:r>
            <a:r>
              <a:rPr lang="en-US" dirty="0" err="1"/>
              <a:t>IcoSema</a:t>
            </a:r>
            <a:r>
              <a:rPr lang="en-US" dirty="0"/>
              <a:t> (175 U</a:t>
            </a:r>
            <a:r>
              <a:rPr lang="tr-TR" dirty="0"/>
              <a:t> </a:t>
            </a:r>
            <a:r>
              <a:rPr lang="en-US" dirty="0"/>
              <a:t>[1050 nmol] insulin </a:t>
            </a:r>
            <a:r>
              <a:rPr lang="en-US" dirty="0" err="1"/>
              <a:t>icodec</a:t>
            </a:r>
            <a:r>
              <a:rPr lang="en-US" dirty="0"/>
              <a:t>/0.5</a:t>
            </a:r>
            <a:r>
              <a:rPr lang="tr-TR" dirty="0"/>
              <a:t> </a:t>
            </a:r>
            <a:r>
              <a:rPr lang="en-US" dirty="0"/>
              <a:t>mg [121.5 nmol] </a:t>
            </a:r>
            <a:r>
              <a:rPr lang="en-US" dirty="0" err="1"/>
              <a:t>semaglutide</a:t>
            </a:r>
            <a:r>
              <a:rPr lang="en-US" dirty="0"/>
              <a:t>)</a:t>
            </a:r>
            <a:r>
              <a:rPr lang="tr-TR" dirty="0"/>
              <a:t> </a:t>
            </a:r>
            <a:r>
              <a:rPr lang="en-US" dirty="0"/>
              <a:t>or </a:t>
            </a:r>
            <a:r>
              <a:rPr lang="en-US" dirty="0" err="1"/>
              <a:t>semaglutide</a:t>
            </a:r>
            <a:r>
              <a:rPr lang="en-US" dirty="0"/>
              <a:t> alone (0.5 mg</a:t>
            </a:r>
          </a:p>
          <a:p>
            <a:r>
              <a:rPr lang="en-US" dirty="0"/>
              <a:t>[121.5 nmol]). </a:t>
            </a:r>
            <a:endParaRPr lang="tr-TR" dirty="0"/>
          </a:p>
          <a:p>
            <a:endParaRPr lang="tr-TR" dirty="0"/>
          </a:p>
          <a:p>
            <a:r>
              <a:rPr lang="en-US" b="1" dirty="0"/>
              <a:t>a</a:t>
            </a:r>
            <a:r>
              <a:rPr lang="tr-TR" b="1" dirty="0"/>
              <a:t>.</a:t>
            </a:r>
            <a:r>
              <a:rPr lang="en-US" dirty="0"/>
              <a:t> After a single</a:t>
            </a:r>
            <a:r>
              <a:rPr lang="tr-TR" dirty="0"/>
              <a:t> </a:t>
            </a:r>
            <a:r>
              <a:rPr lang="en-US" dirty="0"/>
              <a:t>dose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en-US" dirty="0"/>
              <a:t> </a:t>
            </a:r>
            <a:endParaRPr lang="tr-TR" dirty="0"/>
          </a:p>
          <a:p>
            <a:r>
              <a:rPr lang="en-US" b="1" dirty="0"/>
              <a:t>b</a:t>
            </a:r>
            <a:r>
              <a:rPr lang="tr-TR" b="1" dirty="0"/>
              <a:t>.</a:t>
            </a:r>
            <a:r>
              <a:rPr lang="en-US" b="1" dirty="0"/>
              <a:t> </a:t>
            </a:r>
            <a:r>
              <a:rPr lang="en-US" dirty="0"/>
              <a:t>Simulation of once</a:t>
            </a:r>
            <a:r>
              <a:rPr lang="tr-TR" dirty="0"/>
              <a:t> </a:t>
            </a:r>
            <a:r>
              <a:rPr lang="en-US" dirty="0"/>
              <a:t>weekly</a:t>
            </a:r>
            <a:r>
              <a:rPr lang="tr-TR" dirty="0"/>
              <a:t> </a:t>
            </a:r>
            <a:r>
              <a:rPr lang="en-US" dirty="0"/>
              <a:t>administration at steady</a:t>
            </a:r>
          </a:p>
          <a:p>
            <a:r>
              <a:rPr lang="en-US" dirty="0"/>
              <a:t>state. </a:t>
            </a:r>
            <a:endParaRPr lang="tr-TR" dirty="0"/>
          </a:p>
          <a:p>
            <a:r>
              <a:rPr lang="tr-TR" dirty="0"/>
              <a:t>n</a:t>
            </a:r>
            <a:r>
              <a:rPr lang="en-US" dirty="0"/>
              <a:t>= 30 for </a:t>
            </a:r>
            <a:r>
              <a:rPr lang="en-US" dirty="0" err="1"/>
              <a:t>IcoSema</a:t>
            </a:r>
            <a:r>
              <a:rPr lang="en-US" dirty="0"/>
              <a:t> and</a:t>
            </a:r>
          </a:p>
          <a:p>
            <a:r>
              <a:rPr lang="tr-TR" dirty="0"/>
              <a:t>n</a:t>
            </a:r>
            <a:r>
              <a:rPr lang="en-US" dirty="0"/>
              <a:t>= 28 for </a:t>
            </a:r>
            <a:r>
              <a:rPr lang="en-US" dirty="0" err="1"/>
              <a:t>semaglutide</a:t>
            </a:r>
            <a:r>
              <a:rPr lang="en-US" dirty="0"/>
              <a:t>. </a:t>
            </a:r>
            <a:endParaRPr lang="tr-TR" dirty="0"/>
          </a:p>
          <a:p>
            <a:endParaRPr lang="tr-TR" dirty="0"/>
          </a:p>
          <a:p>
            <a:r>
              <a:rPr lang="en-US" sz="1600" dirty="0"/>
              <a:t>Error</a:t>
            </a:r>
            <a:r>
              <a:rPr lang="tr-TR" sz="1600" dirty="0"/>
              <a:t> </a:t>
            </a:r>
            <a:r>
              <a:rPr lang="en-US" sz="1600" dirty="0"/>
              <a:t>bands show standard error of</a:t>
            </a:r>
            <a:r>
              <a:rPr lang="tr-TR" sz="1600" dirty="0"/>
              <a:t> </a:t>
            </a:r>
            <a:r>
              <a:rPr lang="en-US" sz="1600" dirty="0"/>
              <a:t>the mean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C2224EE-09EE-45C4-8029-9D91AFB30C98}"/>
              </a:ext>
            </a:extLst>
          </p:cNvPr>
          <p:cNvSpPr txBox="1"/>
          <p:nvPr/>
        </p:nvSpPr>
        <p:spPr>
          <a:xfrm>
            <a:off x="5219700" y="6211669"/>
            <a:ext cx="697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Westergaard</a:t>
            </a:r>
            <a:r>
              <a:rPr lang="tr-TR" sz="1200" dirty="0"/>
              <a:t> et al</a:t>
            </a:r>
            <a:r>
              <a:rPr lang="en-US" sz="1200" dirty="0"/>
              <a:t>. Pharmacokinetic properties of a once-weekly fixed-ratio combination of insulin </a:t>
            </a:r>
            <a:r>
              <a:rPr lang="en-US" sz="1200" dirty="0" err="1"/>
              <a:t>icodec</a:t>
            </a:r>
            <a:r>
              <a:rPr lang="en-US" sz="1200" dirty="0"/>
              <a:t> and </a:t>
            </a:r>
            <a:r>
              <a:rPr lang="en-US" sz="1200" dirty="0" err="1"/>
              <a:t>semaglutide</a:t>
            </a:r>
            <a:r>
              <a:rPr lang="en-US" sz="1200" dirty="0"/>
              <a:t> compared with separate administration of each component in individuals with type 2 diabetes mellitus. Clin Drug </a:t>
            </a:r>
            <a:r>
              <a:rPr lang="en-US" sz="1200" dirty="0" err="1"/>
              <a:t>Investig</a:t>
            </a:r>
            <a:r>
              <a:rPr lang="en-US" sz="1200" dirty="0"/>
              <a:t>. 2024;44(11):849-61. </a:t>
            </a:r>
            <a:r>
              <a:rPr lang="en-US" sz="1200" dirty="0" err="1"/>
              <a:t>doi</a:t>
            </a:r>
            <a:r>
              <a:rPr lang="en-US" sz="1200" dirty="0"/>
              <a:t>: 10.1007/s40261-024-01405-8. </a:t>
            </a:r>
          </a:p>
        </p:txBody>
      </p:sp>
    </p:spTree>
    <p:extLst>
      <p:ext uri="{BB962C8B-B14F-4D97-AF65-F5344CB8AC3E}">
        <p14:creationId xmlns:p14="http://schemas.microsoft.com/office/powerpoint/2010/main" val="3628413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C14E4D6-8E19-425E-8124-25FAF636B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7" y="829487"/>
            <a:ext cx="6061158" cy="4809823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2FDAB0D-4A4A-4B01-9132-6BD90B5FA3CD}"/>
              </a:ext>
            </a:extLst>
          </p:cNvPr>
          <p:cNvSpPr txBox="1"/>
          <p:nvPr/>
        </p:nvSpPr>
        <p:spPr>
          <a:xfrm>
            <a:off x="620486" y="696525"/>
            <a:ext cx="5140241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Mean serum insulin </a:t>
            </a:r>
            <a:r>
              <a:rPr lang="en-US" sz="2400" b="1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icodec</a:t>
            </a:r>
            <a:r>
              <a:rPr lang="tr-TR" sz="2400" b="1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c</a:t>
            </a:r>
            <a:r>
              <a:rPr lang="en-US" sz="2400" b="1" i="0" u="none" strike="noStrike" baseline="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oncentration</a:t>
            </a:r>
            <a:r>
              <a:rPr lang="en-US" sz="2400" b="1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-time profiles</a:t>
            </a:r>
            <a:r>
              <a:rPr lang="tr-TR" sz="2400" b="1" i="0" u="none" strike="noStrike" baseline="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l"/>
            <a:endParaRPr lang="tr-TR" sz="2400" b="1" dirty="0">
              <a:solidFill>
                <a:schemeClr val="accen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US" sz="2000" b="0" i="0" u="none" strike="noStrike" baseline="0" dirty="0"/>
              <a:t>during a dosing interval of 1</a:t>
            </a:r>
            <a:r>
              <a:rPr lang="tr-TR" sz="2000" b="0" i="0" u="none" strike="noStrike" baseline="0" dirty="0"/>
              <a:t> </a:t>
            </a:r>
            <a:r>
              <a:rPr lang="en-US" sz="2000" b="0" i="0" u="none" strike="noStrike" baseline="0" dirty="0"/>
              <a:t>week following subcutaneous</a:t>
            </a:r>
            <a:r>
              <a:rPr lang="tr-TR" sz="2000" b="0" i="0" u="none" strike="noStrike" baseline="0" dirty="0"/>
              <a:t> </a:t>
            </a:r>
            <a:r>
              <a:rPr lang="en-US" sz="2000" b="0" i="0" u="none" strike="noStrike" baseline="0" dirty="0"/>
              <a:t>injection of </a:t>
            </a:r>
            <a:r>
              <a:rPr lang="en-US" sz="2000" b="0" i="0" u="none" strike="noStrike" baseline="0" dirty="0" err="1"/>
              <a:t>IcoSema</a:t>
            </a:r>
            <a:r>
              <a:rPr lang="en-US" sz="2000" b="0" i="0" u="none" strike="noStrike" baseline="0" dirty="0"/>
              <a:t> (175 U</a:t>
            </a:r>
            <a:r>
              <a:rPr lang="tr-TR" sz="2000" b="0" i="0" u="none" strike="noStrike" baseline="0" dirty="0"/>
              <a:t> </a:t>
            </a:r>
            <a:r>
              <a:rPr lang="en-US" sz="2000" b="0" i="0" u="none" strike="noStrike" baseline="0" dirty="0"/>
              <a:t>[1050 nmol] insulin </a:t>
            </a:r>
            <a:r>
              <a:rPr lang="en-US" sz="2000" b="0" i="0" u="none" strike="noStrike" baseline="0" dirty="0" err="1"/>
              <a:t>icodec</a:t>
            </a:r>
            <a:r>
              <a:rPr lang="en-US" sz="2000" b="0" i="0" u="none" strike="noStrike" baseline="0" dirty="0"/>
              <a:t>/0.5</a:t>
            </a:r>
            <a:r>
              <a:rPr lang="tr-TR" sz="2000" b="0" i="0" u="none" strike="noStrike" baseline="0" dirty="0"/>
              <a:t> </a:t>
            </a:r>
            <a:r>
              <a:rPr lang="en-US" sz="2000" b="0" i="0" u="none" strike="noStrike" baseline="0" dirty="0"/>
              <a:t>mg [121.5 nmol] </a:t>
            </a:r>
            <a:r>
              <a:rPr lang="en-US" sz="2000" b="0" i="0" u="none" strike="noStrike" baseline="0" dirty="0" err="1"/>
              <a:t>semaglutide</a:t>
            </a:r>
            <a:r>
              <a:rPr lang="en-US" sz="2000" b="0" i="0" u="none" strike="noStrike" baseline="0" dirty="0"/>
              <a:t>)</a:t>
            </a:r>
            <a:r>
              <a:rPr lang="tr-TR" sz="2000" b="0" i="0" u="none" strike="noStrike" baseline="0" dirty="0"/>
              <a:t> </a:t>
            </a:r>
            <a:r>
              <a:rPr lang="en-US" sz="2000" b="0" i="0" u="none" strike="noStrike" baseline="0" dirty="0"/>
              <a:t>or insulin </a:t>
            </a:r>
            <a:r>
              <a:rPr lang="en-US" sz="2000" b="0" i="0" u="none" strike="noStrike" baseline="0" dirty="0" err="1"/>
              <a:t>icodec</a:t>
            </a:r>
            <a:r>
              <a:rPr lang="en-US" sz="2000" b="0" i="0" u="none" strike="noStrike" baseline="0" dirty="0"/>
              <a:t> alone (175 U</a:t>
            </a:r>
            <a:r>
              <a:rPr lang="tr-TR" sz="2000" b="0" i="0" u="none" strike="noStrike" baseline="0" dirty="0"/>
              <a:t> </a:t>
            </a:r>
            <a:r>
              <a:rPr lang="en-US" sz="2000" b="0" i="0" u="none" strike="noStrike" baseline="0" dirty="0"/>
              <a:t>[1050 nmol]). </a:t>
            </a:r>
            <a:endParaRPr lang="tr-TR" sz="2000" b="0" i="0" u="none" strike="noStrike" baseline="0" dirty="0"/>
          </a:p>
          <a:p>
            <a:pPr algn="l"/>
            <a:r>
              <a:rPr lang="tr-TR" sz="2000" b="1" i="0" u="none" strike="noStrike" baseline="0" dirty="0"/>
              <a:t> </a:t>
            </a:r>
          </a:p>
          <a:p>
            <a:pPr algn="l"/>
            <a:r>
              <a:rPr lang="en-US" sz="2000" b="1" i="0" u="none" strike="noStrike" baseline="0" dirty="0"/>
              <a:t>a</a:t>
            </a:r>
            <a:r>
              <a:rPr lang="tr-TR" sz="2000" b="1" i="0" u="none" strike="noStrike" baseline="0" dirty="0"/>
              <a:t>.</a:t>
            </a:r>
            <a:r>
              <a:rPr lang="en-US" sz="2000" b="1" i="0" u="none" strike="noStrike" baseline="0" dirty="0"/>
              <a:t> </a:t>
            </a:r>
            <a:r>
              <a:rPr lang="en-US" sz="2000" b="0" i="0" u="none" strike="noStrike" baseline="0" dirty="0"/>
              <a:t>After a single</a:t>
            </a:r>
            <a:r>
              <a:rPr lang="tr-TR" sz="2000" b="0" i="0" u="none" strike="noStrike" baseline="0" dirty="0"/>
              <a:t> </a:t>
            </a:r>
            <a:r>
              <a:rPr lang="en-US" sz="2000" b="0" i="0" u="none" strike="noStrike" baseline="0" dirty="0"/>
              <a:t>dose</a:t>
            </a:r>
            <a:r>
              <a:rPr lang="tr-TR" sz="2000" b="0" i="0" u="none" strike="noStrike" baseline="0" dirty="0"/>
              <a:t> </a:t>
            </a:r>
            <a:r>
              <a:rPr lang="tr-TR" sz="2000" b="0" i="0" u="none" strike="noStrike" baseline="0" dirty="0" err="1"/>
              <a:t>and</a:t>
            </a:r>
            <a:endParaRPr lang="tr-TR" sz="2000" b="0" i="0" u="none" strike="noStrike" baseline="0" dirty="0"/>
          </a:p>
          <a:p>
            <a:pPr algn="l"/>
            <a:r>
              <a:rPr lang="tr-TR" sz="2000" b="1" i="0" u="none" strike="noStrike" baseline="0" dirty="0"/>
              <a:t> </a:t>
            </a:r>
            <a:r>
              <a:rPr lang="en-US" sz="2000" b="1" i="0" u="none" strike="noStrike" baseline="0" dirty="0"/>
              <a:t>b</a:t>
            </a:r>
            <a:r>
              <a:rPr lang="tr-TR" sz="2000" b="1" i="0" u="none" strike="noStrike" baseline="0" dirty="0"/>
              <a:t>.</a:t>
            </a:r>
            <a:r>
              <a:rPr lang="en-US" sz="2000" b="1" i="0" u="none" strike="noStrike" baseline="0" dirty="0"/>
              <a:t> </a:t>
            </a:r>
            <a:r>
              <a:rPr lang="en-US" sz="2000" b="0" i="0" u="none" strike="noStrike" baseline="0" dirty="0"/>
              <a:t>Simulation of once</a:t>
            </a:r>
            <a:r>
              <a:rPr lang="tr-TR" sz="2000" b="0" i="0" u="none" strike="noStrike" baseline="0" dirty="0"/>
              <a:t> </a:t>
            </a:r>
            <a:r>
              <a:rPr lang="en-US" sz="2000" b="0" i="0" u="none" strike="noStrike" baseline="0" dirty="0"/>
              <a:t>weekly</a:t>
            </a:r>
            <a:r>
              <a:rPr lang="tr-TR" sz="2000" b="0" i="0" u="none" strike="noStrike" baseline="0" dirty="0"/>
              <a:t> </a:t>
            </a:r>
            <a:r>
              <a:rPr lang="en-US" sz="2000" b="0" i="0" u="none" strike="noStrike" baseline="0" dirty="0"/>
              <a:t>administration at steady</a:t>
            </a:r>
            <a:r>
              <a:rPr lang="tr-TR" sz="2000" b="0" i="0" u="none" strike="noStrike" baseline="0" dirty="0"/>
              <a:t> </a:t>
            </a:r>
            <a:r>
              <a:rPr lang="en-US" sz="2000" b="0" i="0" u="none" strike="noStrike" baseline="0" dirty="0"/>
              <a:t>state. </a:t>
            </a:r>
            <a:endParaRPr lang="tr-TR" sz="2000" b="0" i="0" u="none" strike="noStrike" baseline="0" dirty="0"/>
          </a:p>
          <a:p>
            <a:pPr algn="l"/>
            <a:endParaRPr lang="tr-TR" sz="2000" i="1" dirty="0"/>
          </a:p>
          <a:p>
            <a:pPr algn="l"/>
            <a:r>
              <a:rPr lang="tr-TR" sz="2000" i="1" dirty="0"/>
              <a:t>n</a:t>
            </a:r>
            <a:r>
              <a:rPr lang="en-US" sz="2000" b="0" i="0" u="none" strike="noStrike" baseline="0" dirty="0"/>
              <a:t>= 30 for </a:t>
            </a:r>
            <a:r>
              <a:rPr lang="en-US" sz="2000" b="0" i="0" u="none" strike="noStrike" baseline="0" dirty="0" err="1"/>
              <a:t>IcoSema</a:t>
            </a:r>
            <a:r>
              <a:rPr lang="tr-TR" sz="2000" b="0" i="0" u="none" strike="noStrike" baseline="0" dirty="0"/>
              <a:t>, </a:t>
            </a:r>
            <a:endParaRPr lang="en-US" sz="2000" b="0" i="0" u="none" strike="noStrike" baseline="0" dirty="0"/>
          </a:p>
          <a:p>
            <a:pPr algn="l"/>
            <a:r>
              <a:rPr lang="tr-TR" sz="2000" i="1" dirty="0"/>
              <a:t>n</a:t>
            </a:r>
            <a:r>
              <a:rPr lang="en-US" sz="2000" b="0" i="0" u="none" strike="noStrike" baseline="0" dirty="0"/>
              <a:t>= 28 for insulin </a:t>
            </a:r>
            <a:r>
              <a:rPr lang="en-US" sz="2000" b="0" i="0" u="none" strike="noStrike" baseline="0" dirty="0" err="1"/>
              <a:t>icodec</a:t>
            </a:r>
            <a:endParaRPr lang="tr-TR" sz="2000" b="0" i="0" u="none" strike="noStrike" baseline="0" dirty="0"/>
          </a:p>
          <a:p>
            <a:pPr algn="l"/>
            <a:endParaRPr lang="tr-TR" sz="2000" b="0" i="0" u="none" strike="noStrike" baseline="0" dirty="0"/>
          </a:p>
          <a:p>
            <a:pPr algn="l"/>
            <a:r>
              <a:rPr lang="en-US" b="0" i="0" u="none" strike="noStrike" baseline="0" dirty="0">
                <a:solidFill>
                  <a:schemeClr val="tx2"/>
                </a:solidFill>
              </a:rPr>
              <a:t>Error</a:t>
            </a:r>
            <a:r>
              <a:rPr lang="tr-TR" b="0" i="0" u="none" strike="noStrike" baseline="0" dirty="0">
                <a:solidFill>
                  <a:schemeClr val="tx2"/>
                </a:solidFill>
              </a:rPr>
              <a:t> </a:t>
            </a:r>
            <a:r>
              <a:rPr lang="en-US" b="0" i="0" u="none" strike="noStrike" baseline="0" dirty="0">
                <a:solidFill>
                  <a:schemeClr val="tx2"/>
                </a:solidFill>
              </a:rPr>
              <a:t>bands show standard error of</a:t>
            </a:r>
            <a:r>
              <a:rPr lang="tr-TR" b="0" i="0" u="none" strike="noStrike" baseline="0" dirty="0">
                <a:solidFill>
                  <a:schemeClr val="tx2"/>
                </a:solidFill>
              </a:rPr>
              <a:t> </a:t>
            </a:r>
            <a:r>
              <a:rPr lang="en-US" b="0" i="0" u="none" strike="noStrike" baseline="0" dirty="0">
                <a:solidFill>
                  <a:schemeClr val="tx2"/>
                </a:solidFill>
              </a:rPr>
              <a:t>the mean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BE32A6A-6AB7-4BBF-AA92-FA9A137E968A}"/>
              </a:ext>
            </a:extLst>
          </p:cNvPr>
          <p:cNvSpPr txBox="1"/>
          <p:nvPr/>
        </p:nvSpPr>
        <p:spPr>
          <a:xfrm>
            <a:off x="5219700" y="6211669"/>
            <a:ext cx="697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Westergaard</a:t>
            </a:r>
            <a:r>
              <a:rPr lang="tr-TR" sz="1200" dirty="0"/>
              <a:t> et al</a:t>
            </a:r>
            <a:r>
              <a:rPr lang="en-US" sz="1200" dirty="0"/>
              <a:t>. Pharmacokinetic properties of a once-weekly fixed-ratio combination of insulin </a:t>
            </a:r>
            <a:r>
              <a:rPr lang="en-US" sz="1200" dirty="0" err="1"/>
              <a:t>icodec</a:t>
            </a:r>
            <a:r>
              <a:rPr lang="en-US" sz="1200" dirty="0"/>
              <a:t> and </a:t>
            </a:r>
            <a:r>
              <a:rPr lang="en-US" sz="1200" dirty="0" err="1"/>
              <a:t>semaglutide</a:t>
            </a:r>
            <a:r>
              <a:rPr lang="en-US" sz="1200" dirty="0"/>
              <a:t> compared with separate administration of each component in individuals with type 2 diabetes mellitus. Clin Drug </a:t>
            </a:r>
            <a:r>
              <a:rPr lang="en-US" sz="1200" dirty="0" err="1"/>
              <a:t>Investig</a:t>
            </a:r>
            <a:r>
              <a:rPr lang="en-US" sz="1200" dirty="0"/>
              <a:t>. 2024;44(11):849-61. </a:t>
            </a:r>
            <a:r>
              <a:rPr lang="en-US" sz="1200" dirty="0" err="1"/>
              <a:t>doi</a:t>
            </a:r>
            <a:r>
              <a:rPr lang="en-US" sz="1200" dirty="0"/>
              <a:t>: 10.1007/s40261-024-01405-8. </a:t>
            </a:r>
          </a:p>
        </p:txBody>
      </p:sp>
    </p:spTree>
    <p:extLst>
      <p:ext uri="{BB962C8B-B14F-4D97-AF65-F5344CB8AC3E}">
        <p14:creationId xmlns:p14="http://schemas.microsoft.com/office/powerpoint/2010/main" val="240206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840CC63-58ED-40A1-80A3-6B26B14DE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0000" y="1062930"/>
            <a:ext cx="9072000" cy="493919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668FBF0-58ED-4110-AD39-A307200A1296}"/>
              </a:ext>
            </a:extLst>
          </p:cNvPr>
          <p:cNvSpPr txBox="1"/>
          <p:nvPr/>
        </p:nvSpPr>
        <p:spPr>
          <a:xfrm>
            <a:off x="6890657" y="6346371"/>
            <a:ext cx="530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err="1"/>
              <a:t>Attri</a:t>
            </a:r>
            <a:r>
              <a:rPr lang="tr-TR" sz="1200" dirty="0"/>
              <a:t> et al. </a:t>
            </a:r>
            <a:r>
              <a:rPr lang="tr-TR" sz="1200" dirty="0" err="1"/>
              <a:t>Prandial</a:t>
            </a:r>
            <a:r>
              <a:rPr lang="tr-TR" sz="1200" dirty="0"/>
              <a:t> </a:t>
            </a:r>
            <a:r>
              <a:rPr lang="tr-TR" sz="1200" dirty="0" err="1"/>
              <a:t>insulins</a:t>
            </a:r>
            <a:r>
              <a:rPr lang="tr-TR" sz="1200" dirty="0"/>
              <a:t>: a </a:t>
            </a:r>
            <a:r>
              <a:rPr lang="tr-TR" sz="1200" dirty="0" err="1"/>
              <a:t>patient-centered</a:t>
            </a:r>
            <a:r>
              <a:rPr lang="tr-TR" sz="1200" dirty="0"/>
              <a:t> </a:t>
            </a:r>
            <a:r>
              <a:rPr lang="tr-TR" sz="1200" dirty="0" err="1"/>
              <a:t>choice</a:t>
            </a:r>
            <a:r>
              <a:rPr lang="tr-TR" sz="1200" dirty="0"/>
              <a:t>. </a:t>
            </a:r>
          </a:p>
          <a:p>
            <a:pPr algn="r"/>
            <a:r>
              <a:rPr lang="en-US" sz="1200" dirty="0"/>
              <a:t>Current Diabetes Reports</a:t>
            </a:r>
            <a:r>
              <a:rPr lang="tr-TR" sz="1200" dirty="0"/>
              <a:t>. </a:t>
            </a:r>
            <a:r>
              <a:rPr lang="en-US" sz="1200" dirty="0"/>
              <a:t>2024</a:t>
            </a:r>
            <a:r>
              <a:rPr lang="tr-TR" sz="1200" dirty="0"/>
              <a:t>;</a:t>
            </a:r>
            <a:r>
              <a:rPr lang="en-US" sz="1200" dirty="0"/>
              <a:t>24:131–45</a:t>
            </a:r>
            <a:r>
              <a:rPr lang="tr-TR" sz="1200" dirty="0"/>
              <a:t>. </a:t>
            </a:r>
            <a:r>
              <a:rPr lang="en-US" sz="1200" dirty="0" err="1"/>
              <a:t>doi</a:t>
            </a:r>
            <a:r>
              <a:rPr lang="tr-TR" sz="1200" dirty="0"/>
              <a:t>: </a:t>
            </a:r>
            <a:r>
              <a:rPr lang="en-US" sz="1200" dirty="0"/>
              <a:t>10.1007/s11892-024-01540-8</a:t>
            </a:r>
            <a:r>
              <a:rPr lang="tr-TR" sz="1200" dirty="0"/>
              <a:t>.</a:t>
            </a:r>
            <a:endParaRPr lang="en-US" sz="12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8DCCA98-5F3A-4085-918C-F4F03378553F}"/>
              </a:ext>
            </a:extLst>
          </p:cNvPr>
          <p:cNvSpPr txBox="1"/>
          <p:nvPr/>
        </p:nvSpPr>
        <p:spPr>
          <a:xfrm>
            <a:off x="1730829" y="487855"/>
            <a:ext cx="832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Timeline of development</a:t>
            </a:r>
            <a:r>
              <a:rPr lang="tr-TR" sz="24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 prandial insulin</a:t>
            </a:r>
          </a:p>
        </p:txBody>
      </p:sp>
    </p:spTree>
    <p:extLst>
      <p:ext uri="{BB962C8B-B14F-4D97-AF65-F5344CB8AC3E}">
        <p14:creationId xmlns:p14="http://schemas.microsoft.com/office/powerpoint/2010/main" val="2575256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1EAFA75-81D2-4651-9414-51CB56E61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6371" y="1329110"/>
            <a:ext cx="7119258" cy="4225624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44E9348-79CF-420A-B388-44CC251B9834}"/>
              </a:ext>
            </a:extLst>
          </p:cNvPr>
          <p:cNvSpPr txBox="1"/>
          <p:nvPr/>
        </p:nvSpPr>
        <p:spPr>
          <a:xfrm>
            <a:off x="6890657" y="6346371"/>
            <a:ext cx="530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err="1"/>
              <a:t>Attri</a:t>
            </a:r>
            <a:r>
              <a:rPr lang="tr-TR" sz="1200" dirty="0"/>
              <a:t> et al. </a:t>
            </a:r>
            <a:r>
              <a:rPr lang="tr-TR" sz="1200" dirty="0" err="1"/>
              <a:t>Prandial</a:t>
            </a:r>
            <a:r>
              <a:rPr lang="tr-TR" sz="1200" dirty="0"/>
              <a:t> </a:t>
            </a:r>
            <a:r>
              <a:rPr lang="tr-TR" sz="1200" dirty="0" err="1"/>
              <a:t>insulins</a:t>
            </a:r>
            <a:r>
              <a:rPr lang="tr-TR" sz="1200" dirty="0"/>
              <a:t>: a </a:t>
            </a:r>
            <a:r>
              <a:rPr lang="tr-TR" sz="1200" dirty="0" err="1"/>
              <a:t>patient-centered</a:t>
            </a:r>
            <a:r>
              <a:rPr lang="tr-TR" sz="1200" dirty="0"/>
              <a:t> </a:t>
            </a:r>
            <a:r>
              <a:rPr lang="tr-TR" sz="1200" dirty="0" err="1"/>
              <a:t>choice</a:t>
            </a:r>
            <a:r>
              <a:rPr lang="tr-TR" sz="1200" dirty="0"/>
              <a:t>. </a:t>
            </a:r>
          </a:p>
          <a:p>
            <a:pPr algn="r"/>
            <a:r>
              <a:rPr lang="en-US" sz="1200" dirty="0"/>
              <a:t>Current Diabetes Reports</a:t>
            </a:r>
            <a:r>
              <a:rPr lang="tr-TR" sz="1200" dirty="0"/>
              <a:t>. </a:t>
            </a:r>
            <a:r>
              <a:rPr lang="en-US" sz="1200" dirty="0"/>
              <a:t>2024</a:t>
            </a:r>
            <a:r>
              <a:rPr lang="tr-TR" sz="1200" dirty="0"/>
              <a:t>;</a:t>
            </a:r>
            <a:r>
              <a:rPr lang="en-US" sz="1200" dirty="0"/>
              <a:t>24:131–45</a:t>
            </a:r>
            <a:r>
              <a:rPr lang="tr-TR" sz="1200" dirty="0"/>
              <a:t>. </a:t>
            </a:r>
            <a:r>
              <a:rPr lang="en-US" sz="1200" dirty="0" err="1"/>
              <a:t>doi</a:t>
            </a:r>
            <a:r>
              <a:rPr lang="tr-TR" sz="1200" dirty="0"/>
              <a:t>: </a:t>
            </a:r>
            <a:r>
              <a:rPr lang="en-US" sz="1200" dirty="0"/>
              <a:t>10.1007/s11892-024-01540-8</a:t>
            </a:r>
            <a:r>
              <a:rPr lang="tr-TR" sz="1200" dirty="0"/>
              <a:t>.</a:t>
            </a:r>
            <a:endParaRPr lang="en-US" sz="12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F367236-AA99-43CE-9AB7-F755105A2432}"/>
              </a:ext>
            </a:extLst>
          </p:cNvPr>
          <p:cNvSpPr txBox="1"/>
          <p:nvPr/>
        </p:nvSpPr>
        <p:spPr>
          <a:xfrm>
            <a:off x="2645228" y="539936"/>
            <a:ext cx="752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Classification</a:t>
            </a:r>
            <a:r>
              <a:rPr lang="tr-TR" sz="24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 development</a:t>
            </a:r>
            <a:r>
              <a:rPr lang="tr-TR" sz="24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 prandial insulin</a:t>
            </a:r>
          </a:p>
        </p:txBody>
      </p:sp>
    </p:spTree>
    <p:extLst>
      <p:ext uri="{BB962C8B-B14F-4D97-AF65-F5344CB8AC3E}">
        <p14:creationId xmlns:p14="http://schemas.microsoft.com/office/powerpoint/2010/main" val="3416884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CDE5ED6-B57A-43F4-9731-9860B2638B6C}"/>
              </a:ext>
            </a:extLst>
          </p:cNvPr>
          <p:cNvSpPr txBox="1"/>
          <p:nvPr/>
        </p:nvSpPr>
        <p:spPr>
          <a:xfrm>
            <a:off x="609600" y="493340"/>
            <a:ext cx="83384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</a:t>
            </a:r>
            <a:r>
              <a:rPr lang="en-US" sz="3200" b="1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ltra</a:t>
            </a:r>
            <a:r>
              <a:rPr lang="en-US" sz="32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‑rapid‑acting insulin analogs</a:t>
            </a:r>
            <a:r>
              <a:rPr lang="tr-TR" sz="32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tr-TR" sz="3200" b="1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Insulin</a:t>
            </a:r>
            <a:r>
              <a:rPr lang="tr-TR" sz="32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3200" b="1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aspart</a:t>
            </a:r>
            <a:endParaRPr lang="en-US" sz="3200" b="1" dirty="0">
              <a:solidFill>
                <a:schemeClr val="accen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555EEF4-4374-428D-8751-DDBEEBB8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7801"/>
            <a:ext cx="10972800" cy="5061857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</a:pPr>
            <a:r>
              <a:rPr lang="tr-TR" sz="2000" dirty="0"/>
              <a:t>N</a:t>
            </a:r>
            <a:r>
              <a:rPr lang="en-US" sz="2000" dirty="0"/>
              <a:t>ewer class of insulin characterized by an </a:t>
            </a:r>
            <a:r>
              <a:rPr lang="en-US" sz="2000" b="1" dirty="0"/>
              <a:t>onset of action</a:t>
            </a:r>
            <a:r>
              <a:rPr lang="tr-TR" sz="2000" dirty="0"/>
              <a:t> </a:t>
            </a:r>
            <a:r>
              <a:rPr lang="en-US" sz="2000" dirty="0"/>
              <a:t>that is </a:t>
            </a:r>
            <a:r>
              <a:rPr lang="en-US" sz="2000" b="1" dirty="0"/>
              <a:t>5–10 min faster and providing greater meal-time flexibility</a:t>
            </a:r>
            <a:r>
              <a:rPr lang="tr-TR" sz="2000" dirty="0"/>
              <a:t> </a:t>
            </a:r>
            <a:r>
              <a:rPr lang="en-US" sz="2000" dirty="0"/>
              <a:t>are now available in the form of faster-acting insulin</a:t>
            </a:r>
            <a:r>
              <a:rPr lang="tr-TR" sz="2000" dirty="0"/>
              <a:t> </a:t>
            </a:r>
            <a:r>
              <a:rPr lang="en-US" sz="2000" dirty="0" err="1"/>
              <a:t>aspart</a:t>
            </a:r>
            <a:r>
              <a:rPr lang="en-US" sz="2000" dirty="0"/>
              <a:t> or faster </a:t>
            </a:r>
            <a:r>
              <a:rPr lang="en-US" sz="2000" dirty="0" err="1"/>
              <a:t>aspart</a:t>
            </a:r>
            <a:r>
              <a:rPr lang="en-US" sz="2000" dirty="0"/>
              <a:t> (</a:t>
            </a:r>
            <a:r>
              <a:rPr lang="en-US" sz="2000" dirty="0" err="1"/>
              <a:t>Fiasp</a:t>
            </a:r>
            <a:r>
              <a:rPr lang="en-US" sz="2000" dirty="0"/>
              <a:t>®)</a:t>
            </a:r>
            <a:r>
              <a:rPr lang="tr-TR" sz="2000" dirty="0"/>
              <a:t> </a:t>
            </a:r>
            <a:r>
              <a:rPr lang="en-US" sz="2000" dirty="0"/>
              <a:t>and insulin lispro-</a:t>
            </a:r>
            <a:r>
              <a:rPr lang="en-US" sz="2000" dirty="0" err="1"/>
              <a:t>aabc</a:t>
            </a:r>
            <a:r>
              <a:rPr lang="en-US" sz="2000" dirty="0"/>
              <a:t> or </a:t>
            </a:r>
            <a:r>
              <a:rPr lang="en-US" sz="2000" dirty="0" err="1"/>
              <a:t>URLi</a:t>
            </a:r>
            <a:r>
              <a:rPr lang="en-US" sz="2000" dirty="0"/>
              <a:t> (</a:t>
            </a:r>
            <a:r>
              <a:rPr lang="en-US" sz="2000" dirty="0" err="1"/>
              <a:t>Lyumjev</a:t>
            </a:r>
            <a:r>
              <a:rPr lang="en-US" sz="2000" dirty="0"/>
              <a:t>®).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Faster </a:t>
            </a:r>
            <a:r>
              <a:rPr lang="tr-TR" sz="2000" b="1" dirty="0"/>
              <a:t>a</a:t>
            </a:r>
            <a:r>
              <a:rPr lang="en-US" sz="2000" b="1" dirty="0"/>
              <a:t>spart </a:t>
            </a:r>
            <a:r>
              <a:rPr lang="en-US" sz="2000" dirty="0"/>
              <a:t>contains two additional excipients L-arginine</a:t>
            </a:r>
            <a:r>
              <a:rPr lang="tr-TR" sz="2000" dirty="0"/>
              <a:t> </a:t>
            </a:r>
            <a:r>
              <a:rPr lang="en-US" sz="2000" dirty="0"/>
              <a:t>and niacinamide to improve stability and enhance absorption</a:t>
            </a:r>
            <a:r>
              <a:rPr lang="tr-TR" sz="2000" dirty="0"/>
              <a:t> </a:t>
            </a:r>
            <a:r>
              <a:rPr lang="en-US" sz="2000" dirty="0"/>
              <a:t>from s</a:t>
            </a:r>
            <a:r>
              <a:rPr lang="tr-TR" sz="2000" dirty="0"/>
              <a:t>.c.</a:t>
            </a:r>
            <a:r>
              <a:rPr lang="en-US" sz="2000" dirty="0"/>
              <a:t>. </a:t>
            </a:r>
            <a:endParaRPr lang="tr-TR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Faster </a:t>
            </a:r>
            <a:r>
              <a:rPr lang="en-US" sz="2000" dirty="0" err="1"/>
              <a:t>aspart</a:t>
            </a:r>
            <a:r>
              <a:rPr lang="en-US" sz="2000" dirty="0"/>
              <a:t> appears in</a:t>
            </a:r>
            <a:r>
              <a:rPr lang="tr-TR" sz="2000" dirty="0"/>
              <a:t> </a:t>
            </a:r>
            <a:r>
              <a:rPr lang="en-US" sz="2000" dirty="0"/>
              <a:t>bloodstream </a:t>
            </a:r>
            <a:r>
              <a:rPr lang="en-US" sz="2000" b="1" dirty="0"/>
              <a:t>earlier (2.5 vs 5.2 min) </a:t>
            </a:r>
            <a:r>
              <a:rPr lang="en-US" sz="2000" dirty="0"/>
              <a:t>and reaches max</a:t>
            </a:r>
            <a:r>
              <a:rPr lang="tr-TR" sz="2000" dirty="0"/>
              <a:t>. i</a:t>
            </a:r>
            <a:r>
              <a:rPr lang="en-US" sz="2000" dirty="0" err="1"/>
              <a:t>nsulin</a:t>
            </a:r>
            <a:r>
              <a:rPr lang="en-US" sz="2000" dirty="0"/>
              <a:t> concentration </a:t>
            </a:r>
            <a:r>
              <a:rPr lang="en-US" sz="2000" b="1" dirty="0"/>
              <a:t>sooner</a:t>
            </a:r>
            <a:r>
              <a:rPr lang="en-US" sz="2000" dirty="0"/>
              <a:t> (</a:t>
            </a:r>
            <a:r>
              <a:rPr lang="en-US" sz="2000" b="1" dirty="0"/>
              <a:t>63 vs 70.3 min</a:t>
            </a:r>
            <a:r>
              <a:rPr lang="en-US" sz="2000" dirty="0"/>
              <a:t>) than </a:t>
            </a:r>
            <a:r>
              <a:rPr lang="en-US" sz="2000" dirty="0" err="1"/>
              <a:t>aspart</a:t>
            </a:r>
            <a:r>
              <a:rPr lang="en-US" sz="2000" dirty="0"/>
              <a:t>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Its </a:t>
            </a:r>
            <a:r>
              <a:rPr lang="en-US" sz="2000" b="1" dirty="0"/>
              <a:t>onset of action</a:t>
            </a:r>
            <a:r>
              <a:rPr lang="en-US" sz="2000" dirty="0"/>
              <a:t> is </a:t>
            </a:r>
            <a:r>
              <a:rPr lang="en-US" sz="2000" b="1" dirty="0"/>
              <a:t>faster by 5 min </a:t>
            </a:r>
            <a:r>
              <a:rPr lang="en-US" sz="2000" dirty="0"/>
              <a:t>and the </a:t>
            </a:r>
            <a:r>
              <a:rPr lang="en-US" sz="2000" b="1" dirty="0"/>
              <a:t>peak effect</a:t>
            </a:r>
            <a:r>
              <a:rPr lang="tr-TR" sz="2000" b="1" dirty="0"/>
              <a:t> </a:t>
            </a:r>
            <a:r>
              <a:rPr lang="en-US" sz="2000" dirty="0"/>
              <a:t>occurs at 1.5–2.2 h which is </a:t>
            </a:r>
            <a:r>
              <a:rPr lang="en-US" sz="2000" b="1" dirty="0"/>
              <a:t>10 min earlier </a:t>
            </a:r>
            <a:r>
              <a:rPr lang="en-US" sz="2000" dirty="0"/>
              <a:t>than </a:t>
            </a:r>
            <a:r>
              <a:rPr lang="en-US" sz="2000" dirty="0" err="1"/>
              <a:t>aspart</a:t>
            </a:r>
            <a:r>
              <a:rPr lang="en-US" sz="2000" dirty="0"/>
              <a:t>. </a:t>
            </a:r>
            <a:endParaRPr lang="tr-TR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The</a:t>
            </a:r>
            <a:r>
              <a:rPr lang="tr-TR" sz="2000" dirty="0"/>
              <a:t> </a:t>
            </a:r>
            <a:r>
              <a:rPr lang="en-US" sz="2000" b="1" dirty="0"/>
              <a:t>duration of action is comparable </a:t>
            </a:r>
            <a:r>
              <a:rPr lang="en-US" sz="2000" dirty="0"/>
              <a:t>(3–5 vs 5 h) though </a:t>
            </a:r>
            <a:r>
              <a:rPr lang="en-US" sz="2000" b="1" dirty="0"/>
              <a:t>the</a:t>
            </a:r>
            <a:r>
              <a:rPr lang="tr-TR" sz="2000" b="1" dirty="0"/>
              <a:t> </a:t>
            </a:r>
            <a:r>
              <a:rPr lang="en-US" sz="2000" b="1" dirty="0"/>
              <a:t>offset of glucose-lowering </a:t>
            </a:r>
            <a:r>
              <a:rPr lang="en-US" sz="2000" dirty="0"/>
              <a:t>was </a:t>
            </a:r>
            <a:r>
              <a:rPr lang="en-US" sz="2000" b="1" dirty="0"/>
              <a:t>14.3 min earlier</a:t>
            </a:r>
            <a:r>
              <a:rPr lang="en-US" sz="2000" dirty="0"/>
              <a:t>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The </a:t>
            </a:r>
            <a:r>
              <a:rPr lang="tr-TR" sz="2000" dirty="0"/>
              <a:t>PK</a:t>
            </a:r>
            <a:r>
              <a:rPr lang="en-US" sz="2000" dirty="0"/>
              <a:t> and </a:t>
            </a:r>
            <a:r>
              <a:rPr lang="tr-TR" sz="2000" dirty="0"/>
              <a:t>PD</a:t>
            </a:r>
            <a:r>
              <a:rPr lang="en-US" sz="2000" dirty="0"/>
              <a:t> properties of</a:t>
            </a:r>
            <a:r>
              <a:rPr lang="tr-TR" sz="2000" dirty="0"/>
              <a:t> </a:t>
            </a:r>
            <a:r>
              <a:rPr lang="en-US" sz="2000" dirty="0"/>
              <a:t>faster </a:t>
            </a:r>
            <a:r>
              <a:rPr lang="en-US" sz="2000" dirty="0" err="1"/>
              <a:t>aspart</a:t>
            </a:r>
            <a:r>
              <a:rPr lang="en-US" sz="2000" dirty="0"/>
              <a:t> exhibit a leftward shift across all age groups</a:t>
            </a:r>
            <a:r>
              <a:rPr lang="tr-TR" sz="2000" dirty="0"/>
              <a:t> </a:t>
            </a:r>
            <a:r>
              <a:rPr lang="en-US" sz="2000" dirty="0"/>
              <a:t>with T1DM and are effective within a broad dose range. </a:t>
            </a:r>
            <a:endParaRPr lang="tr-TR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Th</a:t>
            </a:r>
            <a:r>
              <a:rPr lang="tr-TR" sz="2000" dirty="0"/>
              <a:t>is </a:t>
            </a:r>
            <a:r>
              <a:rPr lang="en-US" sz="2000" dirty="0"/>
              <a:t>insulin showed </a:t>
            </a:r>
            <a:r>
              <a:rPr lang="en-US" sz="2000" b="1" dirty="0"/>
              <a:t>equivalent efficacy even when</a:t>
            </a:r>
            <a:r>
              <a:rPr lang="tr-TR" sz="2000" b="1" dirty="0"/>
              <a:t> </a:t>
            </a:r>
            <a:r>
              <a:rPr lang="en-US" sz="2000" b="1" dirty="0"/>
              <a:t>injected 20 min after meals</a:t>
            </a:r>
            <a:r>
              <a:rPr lang="en-US" sz="2000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7C73F3E-1FAB-46EF-BAC8-FA9B22B35999}"/>
              </a:ext>
            </a:extLst>
          </p:cNvPr>
          <p:cNvSpPr txBox="1"/>
          <p:nvPr/>
        </p:nvSpPr>
        <p:spPr>
          <a:xfrm>
            <a:off x="3385457" y="6379029"/>
            <a:ext cx="880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Wong</a:t>
            </a:r>
            <a:r>
              <a:rPr lang="tr-TR" sz="1200" dirty="0"/>
              <a:t> &amp;</a:t>
            </a:r>
            <a:r>
              <a:rPr lang="en-US" sz="1200" dirty="0"/>
              <a:t> Kroon. Ultra-rapid-acting insulins: how fast is really</a:t>
            </a:r>
            <a:r>
              <a:rPr lang="tr-TR" sz="1200" dirty="0"/>
              <a:t> </a:t>
            </a:r>
            <a:r>
              <a:rPr lang="en-US" sz="1200" dirty="0"/>
              <a:t>needed? Clin Diabetes. 2021;39:415–23</a:t>
            </a:r>
            <a:r>
              <a:rPr lang="tr-TR" sz="1200" dirty="0"/>
              <a:t>; </a:t>
            </a:r>
          </a:p>
          <a:p>
            <a:pPr algn="r"/>
            <a:r>
              <a:rPr lang="en-US" sz="1200" dirty="0"/>
              <a:t>Davis</a:t>
            </a:r>
            <a:r>
              <a:rPr lang="tr-TR" sz="1200" dirty="0"/>
              <a:t> et al. </a:t>
            </a:r>
            <a:r>
              <a:rPr lang="en-US" sz="1200" dirty="0"/>
              <a:t>Faster insulin </a:t>
            </a:r>
            <a:r>
              <a:rPr lang="en-US" sz="1200" dirty="0" err="1"/>
              <a:t>aspart</a:t>
            </a:r>
            <a:r>
              <a:rPr lang="en-US" sz="1200" dirty="0"/>
              <a:t>: a</a:t>
            </a:r>
            <a:r>
              <a:rPr lang="tr-TR" sz="1200" dirty="0"/>
              <a:t> </a:t>
            </a:r>
            <a:r>
              <a:rPr lang="en-US" sz="1200" dirty="0"/>
              <a:t>new bolus option for diabetes mellitus. Clin </a:t>
            </a:r>
            <a:r>
              <a:rPr lang="en-US" sz="1200" dirty="0" err="1"/>
              <a:t>Pharmacokinet</a:t>
            </a:r>
            <a:r>
              <a:rPr lang="en-US" sz="1200" dirty="0"/>
              <a:t>.</a:t>
            </a:r>
            <a:r>
              <a:rPr lang="tr-TR" sz="1200" dirty="0"/>
              <a:t> </a:t>
            </a:r>
            <a:r>
              <a:rPr lang="en-US" sz="1200" dirty="0"/>
              <a:t>2019;58:421–30</a:t>
            </a:r>
            <a:r>
              <a:rPr lang="tr-TR" sz="1200" dirty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2531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CDE5ED6-B57A-43F4-9731-9860B2638B6C}"/>
              </a:ext>
            </a:extLst>
          </p:cNvPr>
          <p:cNvSpPr txBox="1"/>
          <p:nvPr/>
        </p:nvSpPr>
        <p:spPr>
          <a:xfrm>
            <a:off x="685800" y="506643"/>
            <a:ext cx="1066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</a:t>
            </a:r>
            <a:r>
              <a:rPr lang="en-US" sz="3200" b="1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ltra</a:t>
            </a:r>
            <a:r>
              <a:rPr lang="en-US" sz="32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‑rapid‑acting insulin analogs</a:t>
            </a:r>
            <a:r>
              <a:rPr lang="tr-TR" sz="32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tr-TR" sz="3200" b="1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Lispro-aabc</a:t>
            </a:r>
            <a:r>
              <a:rPr lang="tr-TR" sz="32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tr-TR" sz="3200" b="1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URLi</a:t>
            </a:r>
            <a:r>
              <a:rPr lang="tr-TR" sz="32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endParaRPr lang="en-US" sz="3200" b="1" dirty="0">
              <a:solidFill>
                <a:schemeClr val="accen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5555EEF4-4374-428D-8751-DDBEEBB8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6952"/>
            <a:ext cx="10972800" cy="506185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Lispro-</a:t>
            </a:r>
            <a:r>
              <a:rPr lang="en-US" sz="2400" dirty="0" err="1"/>
              <a:t>aabc</a:t>
            </a:r>
            <a:r>
              <a:rPr lang="en-US" sz="2400" dirty="0"/>
              <a:t> or </a:t>
            </a:r>
            <a:r>
              <a:rPr lang="en-US" sz="2400" dirty="0" err="1"/>
              <a:t>URLi</a:t>
            </a:r>
            <a:r>
              <a:rPr lang="en-US" sz="2400" dirty="0"/>
              <a:t> is structurally identical to lispro but</a:t>
            </a:r>
            <a:r>
              <a:rPr lang="tr-TR" sz="2400" dirty="0"/>
              <a:t> </a:t>
            </a:r>
            <a:r>
              <a:rPr lang="en-US" sz="2400" dirty="0"/>
              <a:t>the absorption from s</a:t>
            </a:r>
            <a:r>
              <a:rPr lang="tr-TR" sz="2400" dirty="0"/>
              <a:t>.c. </a:t>
            </a:r>
            <a:r>
              <a:rPr lang="en-US" sz="2400" dirty="0"/>
              <a:t>is facilitated by two</a:t>
            </a:r>
            <a:r>
              <a:rPr lang="tr-TR" sz="2400" dirty="0"/>
              <a:t> </a:t>
            </a:r>
            <a:r>
              <a:rPr lang="en-US" sz="2400" dirty="0"/>
              <a:t>additional excipients, citrate and </a:t>
            </a:r>
            <a:r>
              <a:rPr lang="en-US" sz="2400" dirty="0" err="1"/>
              <a:t>treprostinil</a:t>
            </a:r>
            <a:r>
              <a:rPr lang="en-US" sz="2400" dirty="0"/>
              <a:t> [63]. </a:t>
            </a:r>
            <a:endParaRPr lang="tr-TR" sz="2400" dirty="0"/>
          </a:p>
          <a:p>
            <a:pPr>
              <a:spcBef>
                <a:spcPts val="800"/>
              </a:spcBef>
            </a:pPr>
            <a:r>
              <a:rPr lang="en-US" sz="2400" dirty="0"/>
              <a:t>Treprostinil,</a:t>
            </a:r>
            <a:r>
              <a:rPr lang="tr-TR" sz="2400" dirty="0"/>
              <a:t> </a:t>
            </a:r>
            <a:r>
              <a:rPr lang="en-US" sz="2400" dirty="0"/>
              <a:t>a prostacyclin analog, enhances absorption through local</a:t>
            </a:r>
            <a:r>
              <a:rPr lang="tr-TR" sz="2400" dirty="0"/>
              <a:t> </a:t>
            </a:r>
            <a:r>
              <a:rPr lang="en-US" sz="2400" dirty="0"/>
              <a:t>vasodilation, while citrate boosts absorption by improving</a:t>
            </a:r>
            <a:r>
              <a:rPr lang="tr-TR" sz="2400" dirty="0"/>
              <a:t> </a:t>
            </a:r>
            <a:r>
              <a:rPr lang="en-US" sz="2400" dirty="0"/>
              <a:t>local vascular permeability [105]. </a:t>
            </a:r>
            <a:endParaRPr lang="tr-TR" sz="2400" dirty="0"/>
          </a:p>
          <a:p>
            <a:pPr>
              <a:spcBef>
                <a:spcPts val="800"/>
              </a:spcBef>
            </a:pPr>
            <a:r>
              <a:rPr lang="en-US" sz="2400" dirty="0"/>
              <a:t>A pooled analysis has</a:t>
            </a:r>
            <a:r>
              <a:rPr lang="tr-TR" sz="2400" dirty="0"/>
              <a:t> </a:t>
            </a:r>
            <a:r>
              <a:rPr lang="en-US" sz="2400" dirty="0"/>
              <a:t>shown a </a:t>
            </a:r>
            <a:r>
              <a:rPr lang="en-US" sz="2400" b="1" dirty="0"/>
              <a:t>5-min faster onset </a:t>
            </a:r>
            <a:r>
              <a:rPr lang="en-US" sz="2400" dirty="0"/>
              <a:t>of appearance and a </a:t>
            </a:r>
            <a:r>
              <a:rPr lang="en-US" sz="2400" b="1" dirty="0"/>
              <a:t>43% reduction</a:t>
            </a:r>
            <a:r>
              <a:rPr lang="tr-TR" sz="2400" b="1" dirty="0"/>
              <a:t> </a:t>
            </a:r>
            <a:r>
              <a:rPr lang="en-US" sz="2400" b="1" dirty="0"/>
              <a:t>in exposure beyond 3 h</a:t>
            </a:r>
            <a:r>
              <a:rPr lang="en-US" sz="2400" dirty="0"/>
              <a:t> when compared to lispro across</a:t>
            </a:r>
            <a:r>
              <a:rPr lang="tr-TR" sz="2400" dirty="0"/>
              <a:t> </a:t>
            </a:r>
            <a:r>
              <a:rPr lang="en-US" sz="2400" dirty="0"/>
              <a:t>all study populations and dose ranges. </a:t>
            </a:r>
            <a:endParaRPr lang="tr-TR" sz="2400" dirty="0"/>
          </a:p>
          <a:p>
            <a:pPr>
              <a:spcBef>
                <a:spcPts val="800"/>
              </a:spcBef>
            </a:pPr>
            <a:r>
              <a:rPr lang="en-US" sz="2400" dirty="0"/>
              <a:t>In </a:t>
            </a:r>
            <a:r>
              <a:rPr lang="tr-TR" sz="2400" dirty="0"/>
              <a:t>PD</a:t>
            </a:r>
            <a:r>
              <a:rPr lang="en-US" sz="2400" dirty="0"/>
              <a:t>,</a:t>
            </a:r>
            <a:r>
              <a:rPr lang="tr-TR" sz="2400" dirty="0"/>
              <a:t> </a:t>
            </a:r>
            <a:r>
              <a:rPr lang="en-US" sz="2400" dirty="0" err="1"/>
              <a:t>URLi</a:t>
            </a:r>
            <a:r>
              <a:rPr lang="en-US" sz="2400" dirty="0"/>
              <a:t> exhibits a </a:t>
            </a:r>
            <a:r>
              <a:rPr lang="en-US" sz="2400" b="1" dirty="0"/>
              <a:t>10-min faster onset of action</a:t>
            </a:r>
            <a:r>
              <a:rPr lang="en-US" sz="2400" dirty="0"/>
              <a:t>,</a:t>
            </a:r>
            <a:r>
              <a:rPr lang="tr-TR" sz="2400" dirty="0"/>
              <a:t> </a:t>
            </a:r>
            <a:r>
              <a:rPr lang="en-US" sz="2400" dirty="0"/>
              <a:t>a </a:t>
            </a:r>
            <a:r>
              <a:rPr lang="tr-TR" sz="2400" b="1" dirty="0"/>
              <a:t>3-</a:t>
            </a:r>
            <a:r>
              <a:rPr lang="en-US" sz="2400" b="1" dirty="0"/>
              <a:t>fold greater insulin effect </a:t>
            </a:r>
            <a:r>
              <a:rPr lang="en-US" sz="2400" dirty="0"/>
              <a:t>within the </a:t>
            </a:r>
            <a:r>
              <a:rPr lang="en-US" sz="2400" b="1" dirty="0"/>
              <a:t>first 30 min</a:t>
            </a:r>
            <a:r>
              <a:rPr lang="en-US" sz="2400" dirty="0"/>
              <a:t>, and</a:t>
            </a:r>
            <a:r>
              <a:rPr lang="tr-TR" sz="2400" dirty="0"/>
              <a:t> </a:t>
            </a:r>
            <a:r>
              <a:rPr lang="en-US" sz="2400" dirty="0"/>
              <a:t>a </a:t>
            </a:r>
            <a:r>
              <a:rPr lang="en-US" sz="2400" b="1" dirty="0"/>
              <a:t>35% reduction in insulin action beyond 4 h </a:t>
            </a:r>
            <a:r>
              <a:rPr lang="en-US" sz="2400" dirty="0"/>
              <a:t>when compared</a:t>
            </a:r>
            <a:r>
              <a:rPr lang="tr-TR" sz="2400" dirty="0"/>
              <a:t> </a:t>
            </a:r>
            <a:r>
              <a:rPr lang="en-US" sz="2400" dirty="0"/>
              <a:t>to lispro. </a:t>
            </a:r>
            <a:endParaRPr lang="tr-TR" sz="2400" dirty="0"/>
          </a:p>
          <a:p>
            <a:pPr>
              <a:spcBef>
                <a:spcPts val="800"/>
              </a:spcBef>
            </a:pPr>
            <a:r>
              <a:rPr lang="en-US" sz="2400" dirty="0"/>
              <a:t>These characteristics have been consistently</a:t>
            </a:r>
            <a:r>
              <a:rPr lang="tr-TR" sz="2400" dirty="0"/>
              <a:t> </a:t>
            </a:r>
            <a:r>
              <a:rPr lang="en-US" sz="2400" dirty="0"/>
              <a:t>observed in several RCTs involving a diverse range of study</a:t>
            </a:r>
            <a:r>
              <a:rPr lang="tr-TR" sz="2400" dirty="0"/>
              <a:t> </a:t>
            </a:r>
            <a:r>
              <a:rPr lang="en-US" sz="2400" dirty="0"/>
              <a:t>populations.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FB3109C-8BCF-4370-8421-B13E8CE223D2}"/>
              </a:ext>
            </a:extLst>
          </p:cNvPr>
          <p:cNvSpPr txBox="1"/>
          <p:nvPr/>
        </p:nvSpPr>
        <p:spPr>
          <a:xfrm>
            <a:off x="3428999" y="6211669"/>
            <a:ext cx="8763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dirty="0" err="1"/>
              <a:t>Heise</a:t>
            </a:r>
            <a:r>
              <a:rPr lang="tr-TR" sz="1200" dirty="0"/>
              <a:t> et al. </a:t>
            </a:r>
            <a:r>
              <a:rPr lang="tr-TR" sz="1200" dirty="0" err="1"/>
              <a:t>What</a:t>
            </a:r>
            <a:r>
              <a:rPr lang="tr-TR" sz="1200" dirty="0"/>
              <a:t> is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value</a:t>
            </a:r>
            <a:r>
              <a:rPr lang="tr-TR" sz="1200" dirty="0"/>
              <a:t> of </a:t>
            </a:r>
            <a:r>
              <a:rPr lang="tr-TR" sz="1200" dirty="0" err="1"/>
              <a:t>faster</a:t>
            </a:r>
            <a:r>
              <a:rPr lang="tr-TR" sz="1200" dirty="0"/>
              <a:t> </a:t>
            </a:r>
            <a:r>
              <a:rPr lang="tr-TR" sz="1200" dirty="0" err="1"/>
              <a:t>acting</a:t>
            </a:r>
            <a:r>
              <a:rPr lang="tr-TR" sz="1200" dirty="0"/>
              <a:t> </a:t>
            </a:r>
            <a:r>
              <a:rPr lang="tr-TR" sz="1200" dirty="0" err="1"/>
              <a:t>prandial</a:t>
            </a:r>
            <a:r>
              <a:rPr lang="tr-TR" sz="1200" dirty="0"/>
              <a:t> </a:t>
            </a:r>
            <a:r>
              <a:rPr lang="tr-TR" sz="1200" dirty="0" err="1"/>
              <a:t>insulin</a:t>
            </a:r>
            <a:r>
              <a:rPr lang="tr-TR" sz="1200" dirty="0"/>
              <a:t>? </a:t>
            </a:r>
            <a:r>
              <a:rPr lang="tr-TR" sz="1200" dirty="0" err="1"/>
              <a:t>Focus</a:t>
            </a:r>
            <a:r>
              <a:rPr lang="tr-TR" sz="1200" dirty="0"/>
              <a:t> on ultra </a:t>
            </a:r>
            <a:r>
              <a:rPr lang="tr-TR" sz="1200" dirty="0" err="1"/>
              <a:t>rapid</a:t>
            </a:r>
            <a:r>
              <a:rPr lang="tr-TR" sz="1200" dirty="0"/>
              <a:t> </a:t>
            </a:r>
            <a:r>
              <a:rPr lang="tr-TR" sz="1200" dirty="0" err="1"/>
              <a:t>lispro</a:t>
            </a:r>
            <a:r>
              <a:rPr lang="tr-TR" sz="1200" dirty="0"/>
              <a:t>. </a:t>
            </a:r>
            <a:r>
              <a:rPr lang="tr-TR" sz="1200" dirty="0" err="1"/>
              <a:t>Diabetes</a:t>
            </a:r>
            <a:r>
              <a:rPr lang="tr-TR" sz="1200" dirty="0"/>
              <a:t> </a:t>
            </a:r>
            <a:r>
              <a:rPr lang="tr-TR" sz="1200" dirty="0" err="1"/>
              <a:t>Obes</a:t>
            </a:r>
            <a:r>
              <a:rPr lang="tr-TR" sz="1200" dirty="0"/>
              <a:t> </a:t>
            </a:r>
            <a:r>
              <a:rPr lang="tr-TR" sz="1200" dirty="0" err="1"/>
              <a:t>Metab</a:t>
            </a:r>
            <a:r>
              <a:rPr lang="tr-TR" sz="1200" dirty="0"/>
              <a:t>. 2022;24:1689–701;</a:t>
            </a:r>
          </a:p>
          <a:p>
            <a:pPr algn="r"/>
            <a:r>
              <a:rPr lang="en-US" sz="1200" dirty="0" err="1"/>
              <a:t>Shiramoto</a:t>
            </a:r>
            <a:r>
              <a:rPr lang="en-US" sz="1200" dirty="0"/>
              <a:t> M, </a:t>
            </a:r>
            <a:r>
              <a:rPr lang="en-US" sz="1200" dirty="0" err="1"/>
              <a:t>Nasu</a:t>
            </a:r>
            <a:r>
              <a:rPr lang="en-US" sz="1200" dirty="0"/>
              <a:t> R, </a:t>
            </a:r>
            <a:r>
              <a:rPr lang="en-US" sz="1200" dirty="0" err="1"/>
              <a:t>Oura</a:t>
            </a:r>
            <a:r>
              <a:rPr lang="en-US" sz="1200" dirty="0"/>
              <a:t> T, </a:t>
            </a:r>
            <a:r>
              <a:rPr lang="en-US" sz="1200" dirty="0" err="1"/>
              <a:t>Imori</a:t>
            </a:r>
            <a:r>
              <a:rPr lang="en-US" sz="1200" dirty="0"/>
              <a:t> M, </a:t>
            </a:r>
            <a:r>
              <a:rPr lang="en-US" sz="1200" dirty="0" err="1"/>
              <a:t>Ohwaki</a:t>
            </a:r>
            <a:r>
              <a:rPr lang="en-US" sz="1200" dirty="0"/>
              <a:t> K. Ultra-Rapid Lispro results in accelerated insulin lispro absorption</a:t>
            </a:r>
            <a:r>
              <a:rPr lang="tr-TR" sz="1200" dirty="0"/>
              <a:t> </a:t>
            </a:r>
            <a:r>
              <a:rPr lang="en-US" sz="1200" dirty="0"/>
              <a:t>and faster early insulin action in comparison with Humalog®</a:t>
            </a:r>
            <a:r>
              <a:rPr lang="tr-TR" sz="1200" dirty="0"/>
              <a:t> </a:t>
            </a:r>
            <a:r>
              <a:rPr lang="en-US" sz="1200" dirty="0"/>
              <a:t>in Japanese patients with type 1 diabetes. J Diabetes </a:t>
            </a:r>
            <a:r>
              <a:rPr lang="en-US" sz="1200" dirty="0" err="1"/>
              <a:t>Investig</a:t>
            </a:r>
            <a:r>
              <a:rPr lang="en-US" sz="1200" dirty="0"/>
              <a:t>.</a:t>
            </a:r>
            <a:r>
              <a:rPr lang="tr-TR" sz="1200" dirty="0"/>
              <a:t> </a:t>
            </a:r>
            <a:r>
              <a:rPr lang="en-US" sz="1200" dirty="0"/>
              <a:t>2020;11:672–80.</a:t>
            </a:r>
          </a:p>
        </p:txBody>
      </p:sp>
    </p:spTree>
    <p:extLst>
      <p:ext uri="{BB962C8B-B14F-4D97-AF65-F5344CB8AC3E}">
        <p14:creationId xmlns:p14="http://schemas.microsoft.com/office/powerpoint/2010/main" val="553110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8E25CC-D85F-4833-87C6-F6D3FA55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1905"/>
          </a:xfrm>
        </p:spPr>
        <p:txBody>
          <a:bodyPr>
            <a:normAutofit/>
          </a:bodyPr>
          <a:lstStyle/>
          <a:p>
            <a:pPr algn="l"/>
            <a:r>
              <a:rPr lang="tr-TR" sz="2400" b="1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Inhaled</a:t>
            </a:r>
            <a:r>
              <a:rPr lang="tr-TR" sz="24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insulins</a:t>
            </a:r>
            <a:r>
              <a:rPr lang="tr-TR" sz="24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tr-TR" sz="2400" b="1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Technosphere</a:t>
            </a:r>
            <a:r>
              <a:rPr lang="tr-TR" sz="24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insulin</a:t>
            </a:r>
            <a:r>
              <a:rPr lang="tr-TR" sz="24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400" b="1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Afrezza</a:t>
            </a:r>
            <a:r>
              <a:rPr lang="en-US" sz="24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®)</a:t>
            </a:r>
            <a:r>
              <a:rPr lang="tr-TR" sz="24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2400" b="1" dirty="0">
              <a:solidFill>
                <a:schemeClr val="accen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AA1AF5-6C7C-490C-9A5F-89696B33A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1055915"/>
            <a:ext cx="11342914" cy="4952999"/>
          </a:xfrm>
        </p:spPr>
        <p:txBody>
          <a:bodyPr anchor="ctr">
            <a:noAutofit/>
          </a:bodyPr>
          <a:lstStyle/>
          <a:p>
            <a:pPr>
              <a:spcBef>
                <a:spcPts val="800"/>
              </a:spcBef>
            </a:pPr>
            <a:r>
              <a:rPr lang="tr-TR" sz="1600" b="1" dirty="0"/>
              <a:t>I</a:t>
            </a:r>
            <a:r>
              <a:rPr lang="en-US" sz="1600" b="1" dirty="0" err="1"/>
              <a:t>njections</a:t>
            </a:r>
            <a:r>
              <a:rPr lang="en-US" sz="1600" dirty="0"/>
              <a:t> poses </a:t>
            </a:r>
            <a:r>
              <a:rPr lang="en-US" sz="1600" b="1" dirty="0"/>
              <a:t>a significant hurdle to insulin</a:t>
            </a:r>
            <a:r>
              <a:rPr lang="tr-TR" sz="1600" b="1" dirty="0"/>
              <a:t> </a:t>
            </a:r>
            <a:r>
              <a:rPr lang="en-US" sz="1600" b="1" dirty="0"/>
              <a:t>therapy</a:t>
            </a:r>
            <a:r>
              <a:rPr lang="en-US" sz="1600" dirty="0"/>
              <a:t>, </a:t>
            </a:r>
            <a:r>
              <a:rPr lang="en-US" sz="1600" b="1" dirty="0"/>
              <a:t>prompting</a:t>
            </a:r>
            <a:r>
              <a:rPr lang="en-US" sz="1600" dirty="0"/>
              <a:t> exploration of </a:t>
            </a:r>
            <a:r>
              <a:rPr lang="en-US" sz="1600" b="1" dirty="0"/>
              <a:t>non-invasive delivery</a:t>
            </a:r>
            <a:r>
              <a:rPr lang="tr-TR" sz="1600" dirty="0"/>
              <a:t> </a:t>
            </a:r>
            <a:r>
              <a:rPr lang="en-US" sz="1600" dirty="0"/>
              <a:t>options. </a:t>
            </a:r>
            <a:endParaRPr lang="tr-TR" sz="1600" dirty="0"/>
          </a:p>
          <a:p>
            <a:pPr>
              <a:spcBef>
                <a:spcPts val="800"/>
              </a:spcBef>
            </a:pPr>
            <a:r>
              <a:rPr lang="en-US" sz="1600" dirty="0"/>
              <a:t>In 2006, </a:t>
            </a:r>
            <a:r>
              <a:rPr lang="en-US" sz="1600" b="1" dirty="0" err="1"/>
              <a:t>Exubera</a:t>
            </a:r>
            <a:r>
              <a:rPr lang="en-US" sz="1600" b="1" dirty="0"/>
              <a:t>®</a:t>
            </a:r>
            <a:r>
              <a:rPr lang="en-US" sz="1600" dirty="0"/>
              <a:t> </a:t>
            </a:r>
            <a:r>
              <a:rPr lang="tr-TR" sz="1600" dirty="0"/>
              <a:t>is </a:t>
            </a:r>
            <a:r>
              <a:rPr lang="en-US" sz="1600" dirty="0"/>
              <a:t>the first inhaled</a:t>
            </a:r>
            <a:r>
              <a:rPr lang="tr-TR" sz="1600" dirty="0"/>
              <a:t> </a:t>
            </a:r>
            <a:r>
              <a:rPr lang="en-US" sz="1600" dirty="0"/>
              <a:t>insulin, utilizing a dry powder formulation. </a:t>
            </a:r>
            <a:r>
              <a:rPr lang="tr-TR" sz="1600" dirty="0"/>
              <a:t>D</a:t>
            </a:r>
            <a:r>
              <a:rPr lang="en-US" sz="1600" dirty="0" err="1"/>
              <a:t>espite</a:t>
            </a:r>
            <a:r>
              <a:rPr lang="en-US" sz="1600" dirty="0"/>
              <a:t> its </a:t>
            </a:r>
            <a:r>
              <a:rPr lang="en-US" sz="1600" b="1" dirty="0"/>
              <a:t>faster</a:t>
            </a:r>
            <a:r>
              <a:rPr lang="tr-TR" sz="1600" b="1" dirty="0"/>
              <a:t> </a:t>
            </a:r>
            <a:r>
              <a:rPr lang="en-US" sz="1600" b="1" dirty="0"/>
              <a:t>onset </a:t>
            </a:r>
            <a:r>
              <a:rPr lang="en-US" sz="1600" dirty="0"/>
              <a:t>of action and </a:t>
            </a:r>
            <a:r>
              <a:rPr lang="en-US" sz="1600" b="1" dirty="0"/>
              <a:t>similar effectiveness </a:t>
            </a:r>
            <a:r>
              <a:rPr lang="en-US" sz="1600" dirty="0"/>
              <a:t>in managing PPG</a:t>
            </a:r>
            <a:r>
              <a:rPr lang="tr-TR" sz="1600" dirty="0"/>
              <a:t> </a:t>
            </a:r>
            <a:r>
              <a:rPr lang="en-US" sz="1600" dirty="0"/>
              <a:t>compared to regular insulin, it was </a:t>
            </a:r>
            <a:r>
              <a:rPr lang="en-US" sz="1600" b="1" dirty="0"/>
              <a:t>withdrawn from the market</a:t>
            </a:r>
            <a:r>
              <a:rPr lang="tr-TR" sz="1600" b="1" dirty="0"/>
              <a:t> </a:t>
            </a:r>
            <a:r>
              <a:rPr lang="en-US" sz="1600" b="1" dirty="0"/>
              <a:t>after 1 year</a:t>
            </a:r>
            <a:r>
              <a:rPr lang="tr-TR" sz="1600" b="1" dirty="0"/>
              <a:t> </a:t>
            </a:r>
            <a:r>
              <a:rPr lang="tr-TR" sz="1600" dirty="0" err="1"/>
              <a:t>due</a:t>
            </a:r>
            <a:r>
              <a:rPr lang="tr-TR" sz="1600" b="1" dirty="0"/>
              <a:t> </a:t>
            </a:r>
            <a:r>
              <a:rPr lang="tr-TR" sz="1600" dirty="0"/>
              <a:t> </a:t>
            </a:r>
            <a:r>
              <a:rPr lang="en-US" sz="1600" dirty="0"/>
              <a:t>to high</a:t>
            </a:r>
            <a:r>
              <a:rPr lang="en-US" sz="1600" b="1" dirty="0"/>
              <a:t> costs, </a:t>
            </a:r>
            <a:r>
              <a:rPr lang="en-US" sz="1600" dirty="0"/>
              <a:t>limited</a:t>
            </a:r>
            <a:r>
              <a:rPr lang="en-US" sz="1600" b="1" dirty="0"/>
              <a:t> labeling, </a:t>
            </a:r>
            <a:r>
              <a:rPr lang="en-US" sz="1600" b="1" dirty="0" err="1"/>
              <a:t>inconvenien</a:t>
            </a:r>
            <a:r>
              <a:rPr lang="tr-TR" sz="1600" b="1" dirty="0"/>
              <a:t>t </a:t>
            </a:r>
            <a:r>
              <a:rPr lang="en-US" sz="1600" dirty="0"/>
              <a:t>inhaler</a:t>
            </a:r>
            <a:r>
              <a:rPr lang="en-US" sz="1600" b="1" dirty="0"/>
              <a:t> device</a:t>
            </a:r>
            <a:r>
              <a:rPr lang="en-US" sz="1600" dirty="0"/>
              <a:t>, challenges with dose adjustments, persistent</a:t>
            </a:r>
            <a:r>
              <a:rPr lang="tr-TR" sz="1600" dirty="0"/>
              <a:t> </a:t>
            </a:r>
            <a:r>
              <a:rPr lang="en-US" sz="1600" dirty="0"/>
              <a:t>cough, and concerns about </a:t>
            </a:r>
            <a:r>
              <a:rPr lang="en-US" sz="1600" b="1" dirty="0"/>
              <a:t>long-term safety</a:t>
            </a:r>
            <a:r>
              <a:rPr lang="en-US" sz="1600" dirty="0"/>
              <a:t>.</a:t>
            </a:r>
          </a:p>
          <a:p>
            <a:pPr>
              <a:spcBef>
                <a:spcPts val="800"/>
              </a:spcBef>
            </a:pPr>
            <a:r>
              <a:rPr lang="en-US" sz="1600" b="1" dirty="0"/>
              <a:t>Technosphere Insulin (</a:t>
            </a:r>
            <a:r>
              <a:rPr lang="en-US" sz="1600" b="1" dirty="0" err="1"/>
              <a:t>Afrezza</a:t>
            </a:r>
            <a:r>
              <a:rPr lang="en-US" sz="1600" b="1" dirty="0"/>
              <a:t>®)</a:t>
            </a:r>
            <a:r>
              <a:rPr lang="tr-TR" sz="1600" b="1" dirty="0"/>
              <a:t> </a:t>
            </a:r>
            <a:r>
              <a:rPr lang="en-US" sz="1600" dirty="0"/>
              <a:t>is the sole inhaled insulin option</a:t>
            </a:r>
            <a:r>
              <a:rPr lang="tr-TR" sz="1600" dirty="0"/>
              <a:t> </a:t>
            </a:r>
            <a:r>
              <a:rPr lang="en-US" sz="1600" dirty="0"/>
              <a:t>commercially. Approved by</a:t>
            </a:r>
            <a:r>
              <a:rPr lang="tr-TR" sz="1600" dirty="0"/>
              <a:t> </a:t>
            </a:r>
            <a:r>
              <a:rPr lang="en-US" sz="1600" dirty="0"/>
              <a:t>the FDA in 2014, </a:t>
            </a:r>
            <a:r>
              <a:rPr lang="en-US" sz="1600" dirty="0" err="1"/>
              <a:t>Afrezza</a:t>
            </a:r>
            <a:r>
              <a:rPr lang="en-US" sz="1600" dirty="0"/>
              <a:t>® is a powdered formulation of</a:t>
            </a:r>
            <a:r>
              <a:rPr lang="tr-TR" sz="1600" dirty="0"/>
              <a:t> </a:t>
            </a:r>
            <a:r>
              <a:rPr lang="en-US" sz="1600" dirty="0" err="1"/>
              <a:t>technosphere</a:t>
            </a:r>
            <a:r>
              <a:rPr lang="en-US" sz="1600" dirty="0"/>
              <a:t>. </a:t>
            </a:r>
            <a:endParaRPr lang="tr-TR" sz="1600" dirty="0"/>
          </a:p>
          <a:p>
            <a:pPr>
              <a:spcBef>
                <a:spcPts val="800"/>
              </a:spcBef>
            </a:pPr>
            <a:r>
              <a:rPr lang="en-US" sz="1600" dirty="0"/>
              <a:t>P</a:t>
            </a:r>
            <a:r>
              <a:rPr lang="tr-TR" sz="1600" dirty="0"/>
              <a:t>K</a:t>
            </a:r>
            <a:r>
              <a:rPr lang="en-US" sz="1600" dirty="0"/>
              <a:t>,</a:t>
            </a:r>
            <a:r>
              <a:rPr lang="tr-TR" sz="1600" dirty="0"/>
              <a:t> </a:t>
            </a:r>
            <a:r>
              <a:rPr lang="tr-TR" sz="1600" b="1" dirty="0"/>
              <a:t>T</a:t>
            </a:r>
            <a:r>
              <a:rPr lang="en-US" sz="1600" b="1" dirty="0" err="1"/>
              <a:t>echnosphere</a:t>
            </a:r>
            <a:r>
              <a:rPr lang="en-US" sz="1600" b="1" dirty="0"/>
              <a:t> insulin is faster than </a:t>
            </a:r>
            <a:r>
              <a:rPr lang="en-US" sz="1600" dirty="0"/>
              <a:t>human</a:t>
            </a:r>
            <a:r>
              <a:rPr lang="en-US" sz="1600" b="1" dirty="0"/>
              <a:t> regular insulin</a:t>
            </a:r>
            <a:r>
              <a:rPr lang="tr-TR" sz="1600" b="1" dirty="0"/>
              <a:t> </a:t>
            </a:r>
            <a:r>
              <a:rPr lang="en-US" sz="1600" dirty="0"/>
              <a:t>and</a:t>
            </a:r>
            <a:r>
              <a:rPr lang="en-US" sz="1600" b="1" dirty="0"/>
              <a:t> rapid-acting analogs</a:t>
            </a:r>
            <a:r>
              <a:rPr lang="en-US" sz="1600" dirty="0"/>
              <a:t>, with a median time to </a:t>
            </a:r>
            <a:r>
              <a:rPr lang="en-US" sz="1600" b="1" dirty="0"/>
              <a:t>max</a:t>
            </a:r>
            <a:r>
              <a:rPr lang="tr-TR" sz="1600" b="1" dirty="0"/>
              <a:t>. </a:t>
            </a:r>
            <a:r>
              <a:rPr lang="en-US" sz="1600" b="1" dirty="0"/>
              <a:t>concentration </a:t>
            </a:r>
            <a:r>
              <a:rPr lang="en-US" sz="1600" dirty="0"/>
              <a:t>of </a:t>
            </a:r>
            <a:r>
              <a:rPr lang="en-US" sz="1600" b="1" dirty="0"/>
              <a:t>12–15 min</a:t>
            </a:r>
            <a:r>
              <a:rPr lang="en-US" sz="1600" dirty="0"/>
              <a:t>, even in smokers or those</a:t>
            </a:r>
            <a:r>
              <a:rPr lang="tr-TR" sz="1600" dirty="0"/>
              <a:t> </a:t>
            </a:r>
            <a:r>
              <a:rPr lang="en-US" sz="1600" dirty="0"/>
              <a:t>with COPD. In asthmatic subjects, insulin absorption may be</a:t>
            </a:r>
            <a:r>
              <a:rPr lang="tr-TR" sz="1600" dirty="0"/>
              <a:t> </a:t>
            </a:r>
            <a:r>
              <a:rPr lang="en-US" sz="1600" dirty="0"/>
              <a:t>reduced. </a:t>
            </a:r>
            <a:endParaRPr lang="tr-TR" sz="1600" dirty="0"/>
          </a:p>
          <a:p>
            <a:pPr>
              <a:spcBef>
                <a:spcPts val="800"/>
              </a:spcBef>
            </a:pPr>
            <a:r>
              <a:rPr lang="en-US" sz="1600" dirty="0"/>
              <a:t>In glucose clamp studies, </a:t>
            </a:r>
            <a:r>
              <a:rPr lang="en-US" sz="1600" b="1" dirty="0"/>
              <a:t>peak glucose-lowering</a:t>
            </a:r>
            <a:r>
              <a:rPr lang="tr-TR" sz="1600" b="1" dirty="0"/>
              <a:t> </a:t>
            </a:r>
            <a:r>
              <a:rPr lang="en-US" sz="1600" b="1" dirty="0"/>
              <a:t>activity </a:t>
            </a:r>
            <a:r>
              <a:rPr lang="en-US" sz="1600" dirty="0"/>
              <a:t>occurs </a:t>
            </a:r>
            <a:r>
              <a:rPr lang="en-US" sz="1600" b="1" dirty="0"/>
              <a:t>at 53 min</a:t>
            </a:r>
            <a:r>
              <a:rPr lang="en-US" sz="1600" dirty="0"/>
              <a:t>, with a </a:t>
            </a:r>
            <a:r>
              <a:rPr lang="en-US" sz="1600" b="1" dirty="0"/>
              <a:t>duration of action</a:t>
            </a:r>
            <a:r>
              <a:rPr lang="en-US" sz="1600" dirty="0"/>
              <a:t> lasting</a:t>
            </a:r>
            <a:r>
              <a:rPr lang="tr-TR" sz="1600" dirty="0"/>
              <a:t> </a:t>
            </a:r>
            <a:r>
              <a:rPr lang="en-US" sz="1600" b="1" dirty="0"/>
              <a:t>2.5–3 h</a:t>
            </a:r>
            <a:r>
              <a:rPr lang="en-US" sz="1600" dirty="0"/>
              <a:t>. </a:t>
            </a:r>
            <a:endParaRPr lang="tr-TR" sz="1600" dirty="0"/>
          </a:p>
          <a:p>
            <a:pPr>
              <a:spcBef>
                <a:spcPts val="800"/>
              </a:spcBef>
            </a:pPr>
            <a:r>
              <a:rPr lang="en-US" sz="1600" dirty="0" err="1"/>
              <a:t>Afrezza</a:t>
            </a:r>
            <a:r>
              <a:rPr lang="en-US" sz="1600" dirty="0"/>
              <a:t>® demonstrates </a:t>
            </a:r>
            <a:r>
              <a:rPr lang="en-US" sz="1600" b="1" dirty="0"/>
              <a:t>similar A1c reduction</a:t>
            </a:r>
            <a:r>
              <a:rPr lang="tr-TR" sz="1600" b="1" dirty="0"/>
              <a:t> </a:t>
            </a:r>
            <a:r>
              <a:rPr lang="en-US" sz="1600" dirty="0"/>
              <a:t>and a trend towards </a:t>
            </a:r>
            <a:r>
              <a:rPr lang="en-US" sz="1600" b="1" dirty="0"/>
              <a:t>better PPG control </a:t>
            </a:r>
            <a:r>
              <a:rPr lang="en-US" sz="1600" dirty="0"/>
              <a:t>with a </a:t>
            </a:r>
            <a:r>
              <a:rPr lang="en-US" sz="1600" b="1" dirty="0"/>
              <a:t>lower risk</a:t>
            </a:r>
            <a:r>
              <a:rPr lang="tr-TR" sz="1600" b="1" dirty="0"/>
              <a:t> </a:t>
            </a:r>
            <a:r>
              <a:rPr lang="en-US" sz="1600" b="1" dirty="0"/>
              <a:t>of late post-meal (4–6 h) hypoglycemia </a:t>
            </a:r>
            <a:r>
              <a:rPr lang="en-US" sz="1600" dirty="0"/>
              <a:t>when compared to</a:t>
            </a:r>
            <a:r>
              <a:rPr lang="tr-TR" sz="1600" dirty="0"/>
              <a:t> </a:t>
            </a:r>
            <a:r>
              <a:rPr lang="en-US" sz="1600" dirty="0" err="1"/>
              <a:t>aspart</a:t>
            </a:r>
            <a:r>
              <a:rPr lang="en-US" sz="1600" dirty="0"/>
              <a:t> and lispro. </a:t>
            </a:r>
            <a:r>
              <a:rPr lang="tr-TR" sz="1600" dirty="0"/>
              <a:t>A f</a:t>
            </a:r>
            <a:r>
              <a:rPr lang="en-US" sz="1600" dirty="0" err="1"/>
              <a:t>ew</a:t>
            </a:r>
            <a:r>
              <a:rPr lang="en-US" sz="1600" dirty="0"/>
              <a:t> studies show</a:t>
            </a:r>
            <a:r>
              <a:rPr lang="tr-TR" sz="1600" dirty="0" err="1"/>
              <a:t>ed</a:t>
            </a:r>
            <a:r>
              <a:rPr lang="en-US" sz="1600" dirty="0"/>
              <a:t> </a:t>
            </a:r>
            <a:r>
              <a:rPr lang="en-US" sz="1600" b="1" dirty="0"/>
              <a:t>less weight gain </a:t>
            </a:r>
            <a:r>
              <a:rPr lang="en-US" sz="1600" dirty="0"/>
              <a:t>with </a:t>
            </a:r>
            <a:r>
              <a:rPr lang="en-US" sz="1600" dirty="0" err="1"/>
              <a:t>Afrezza</a:t>
            </a:r>
            <a:r>
              <a:rPr lang="en-US" sz="1600" dirty="0"/>
              <a:t>® compared to rapid</a:t>
            </a:r>
            <a:r>
              <a:rPr lang="tr-TR" sz="1600" dirty="0"/>
              <a:t> </a:t>
            </a:r>
            <a:r>
              <a:rPr lang="en-US" sz="1600" dirty="0"/>
              <a:t>analogs.</a:t>
            </a:r>
          </a:p>
          <a:p>
            <a:pPr>
              <a:spcBef>
                <a:spcPts val="800"/>
              </a:spcBef>
            </a:pPr>
            <a:r>
              <a:rPr lang="tr-TR" sz="1600" dirty="0"/>
              <a:t>A</a:t>
            </a:r>
            <a:r>
              <a:rPr lang="en-US" sz="1600" dirty="0" err="1"/>
              <a:t>dverse</a:t>
            </a:r>
            <a:r>
              <a:rPr lang="en-US" sz="1600" dirty="0"/>
              <a:t> events</a:t>
            </a:r>
            <a:r>
              <a:rPr lang="tr-TR" sz="1600" dirty="0"/>
              <a:t>: </a:t>
            </a:r>
            <a:r>
              <a:rPr lang="en-US" sz="1600" b="1" dirty="0"/>
              <a:t>cough, throat pain, and irritation</a:t>
            </a:r>
            <a:r>
              <a:rPr lang="en-US" sz="1600" dirty="0"/>
              <a:t>. </a:t>
            </a:r>
            <a:r>
              <a:rPr lang="en-US" sz="1600" dirty="0" err="1"/>
              <a:t>Afrezza</a:t>
            </a:r>
            <a:r>
              <a:rPr lang="en-US" sz="1600" dirty="0"/>
              <a:t>® is not</a:t>
            </a:r>
            <a:r>
              <a:rPr lang="tr-TR" sz="1600" dirty="0"/>
              <a:t> </a:t>
            </a:r>
            <a:r>
              <a:rPr lang="en-US" sz="1600" dirty="0"/>
              <a:t>recommended for individuals with. </a:t>
            </a:r>
            <a:r>
              <a:rPr lang="tr-TR" sz="1600" dirty="0" err="1"/>
              <a:t>Baseline</a:t>
            </a:r>
            <a:r>
              <a:rPr lang="tr-TR" sz="1600" dirty="0"/>
              <a:t> </a:t>
            </a:r>
            <a:r>
              <a:rPr lang="tr-TR" sz="1600" dirty="0" err="1"/>
              <a:t>assessment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r</a:t>
            </a:r>
            <a:r>
              <a:rPr lang="en-US" sz="1600" dirty="0" err="1"/>
              <a:t>egular</a:t>
            </a:r>
            <a:r>
              <a:rPr lang="en-US" sz="1600" dirty="0"/>
              <a:t> </a:t>
            </a:r>
            <a:r>
              <a:rPr lang="en-US" sz="1600" b="1" dirty="0"/>
              <a:t>monitoring of pulmonary</a:t>
            </a:r>
            <a:r>
              <a:rPr lang="tr-TR" sz="1600" b="1" dirty="0"/>
              <a:t> </a:t>
            </a:r>
            <a:r>
              <a:rPr lang="en-US" sz="1600" b="1" dirty="0"/>
              <a:t>function</a:t>
            </a:r>
            <a:r>
              <a:rPr lang="tr-TR" sz="1600" b="1" dirty="0"/>
              <a:t> </a:t>
            </a:r>
            <a:r>
              <a:rPr lang="tr-TR" sz="1600" dirty="0" err="1"/>
              <a:t>first</a:t>
            </a:r>
            <a:r>
              <a:rPr lang="tr-TR" sz="1600" dirty="0"/>
              <a:t> at 6-month</a:t>
            </a:r>
            <a:r>
              <a:rPr lang="en-US" sz="1600" dirty="0"/>
              <a:t>,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en-US" sz="1600" dirty="0"/>
              <a:t> </a:t>
            </a:r>
            <a:r>
              <a:rPr lang="tr-TR" sz="1600" dirty="0" err="1"/>
              <a:t>then</a:t>
            </a:r>
            <a:r>
              <a:rPr lang="tr-TR" sz="1600" dirty="0"/>
              <a:t> </a:t>
            </a:r>
            <a:r>
              <a:rPr lang="tr-TR" sz="1600" dirty="0" err="1"/>
              <a:t>annually</a:t>
            </a:r>
            <a:r>
              <a:rPr lang="tr-TR" sz="1600" dirty="0"/>
              <a:t> </a:t>
            </a:r>
            <a:r>
              <a:rPr lang="tr-TR" sz="1600" dirty="0" err="1"/>
              <a:t>are</a:t>
            </a:r>
            <a:r>
              <a:rPr lang="tr-TR" sz="1600" dirty="0"/>
              <a:t> </a:t>
            </a:r>
            <a:r>
              <a:rPr lang="en-US" sz="1600" dirty="0"/>
              <a:t>recommended. </a:t>
            </a:r>
            <a:endParaRPr lang="tr-TR" sz="1600" dirty="0"/>
          </a:p>
          <a:p>
            <a:pPr>
              <a:spcBef>
                <a:spcPts val="800"/>
              </a:spcBef>
            </a:pPr>
            <a:r>
              <a:rPr lang="en-US" sz="1600" dirty="0"/>
              <a:t>Pooled data from studies</a:t>
            </a:r>
            <a:r>
              <a:rPr lang="tr-TR" sz="1600" dirty="0"/>
              <a:t> </a:t>
            </a:r>
            <a:r>
              <a:rPr lang="en-US" sz="1600" dirty="0"/>
              <a:t>involving </a:t>
            </a:r>
            <a:r>
              <a:rPr lang="tr-TR" sz="1600" dirty="0"/>
              <a:t>&gt;</a:t>
            </a:r>
            <a:r>
              <a:rPr lang="en-US" sz="1600" dirty="0"/>
              <a:t>5000 individuals have shown a slight, reversible</a:t>
            </a:r>
            <a:r>
              <a:rPr lang="tr-TR" sz="1600" dirty="0"/>
              <a:t> </a:t>
            </a:r>
            <a:r>
              <a:rPr lang="en-US" sz="1600" b="1" dirty="0"/>
              <a:t>decline in pulmonary function </a:t>
            </a:r>
            <a:r>
              <a:rPr lang="en-US" sz="1600" dirty="0"/>
              <a:t>from baseline.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767C871-9420-4F3B-B3CA-EF44FA7A532F}"/>
              </a:ext>
            </a:extLst>
          </p:cNvPr>
          <p:cNvSpPr txBox="1"/>
          <p:nvPr/>
        </p:nvSpPr>
        <p:spPr>
          <a:xfrm>
            <a:off x="2264229" y="6211669"/>
            <a:ext cx="992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u="none" strike="noStrike" baseline="0" dirty="0" err="1">
                <a:latin typeface="STIX-Regular"/>
              </a:rPr>
              <a:t>Klonoff</a:t>
            </a:r>
            <a:r>
              <a:rPr lang="en-US" sz="1200" b="0" i="0" u="none" strike="noStrike" baseline="0" dirty="0">
                <a:latin typeface="STIX-Regular"/>
              </a:rPr>
              <a:t>. </a:t>
            </a:r>
            <a:r>
              <a:rPr lang="en-US" sz="1200" b="0" i="0" u="none" strike="noStrike" baseline="0" dirty="0" err="1">
                <a:latin typeface="STIX-Regular"/>
              </a:rPr>
              <a:t>Afrezza</a:t>
            </a:r>
            <a:r>
              <a:rPr lang="en-US" sz="1200" b="0" i="0" u="none" strike="noStrike" baseline="0" dirty="0">
                <a:latin typeface="STIX-Regular"/>
              </a:rPr>
              <a:t> Inhaled Insulin. J Diabetes Sci Technol.</a:t>
            </a:r>
            <a:r>
              <a:rPr lang="tr-TR" sz="1200" b="0" i="0" u="none" strike="noStrike" baseline="0" dirty="0">
                <a:latin typeface="STIX-Regular"/>
              </a:rPr>
              <a:t> </a:t>
            </a:r>
            <a:r>
              <a:rPr lang="en-US" sz="1200" b="0" i="0" u="none" strike="noStrike" baseline="0" dirty="0">
                <a:latin typeface="STIX-Regular"/>
              </a:rPr>
              <a:t>2014;8:1071–3</a:t>
            </a:r>
            <a:r>
              <a:rPr lang="tr-TR" sz="1200" dirty="0">
                <a:latin typeface="STIX-Regular"/>
              </a:rPr>
              <a:t>; </a:t>
            </a:r>
            <a:r>
              <a:rPr lang="en-US" sz="1200" dirty="0">
                <a:latin typeface="STIX-Regular"/>
              </a:rPr>
              <a:t>Kruger, </a:t>
            </a:r>
            <a:r>
              <a:rPr lang="tr-TR" sz="1200" dirty="0">
                <a:latin typeface="STIX-Regular"/>
              </a:rPr>
              <a:t>et al</a:t>
            </a:r>
            <a:r>
              <a:rPr lang="en-US" sz="1200" dirty="0">
                <a:latin typeface="STIX-Regular"/>
              </a:rPr>
              <a:t>. Recognition of and steps to</a:t>
            </a:r>
            <a:r>
              <a:rPr lang="tr-TR" sz="1200" dirty="0">
                <a:latin typeface="STIX-Regular"/>
              </a:rPr>
              <a:t> </a:t>
            </a:r>
            <a:r>
              <a:rPr lang="en-US" sz="1200" dirty="0">
                <a:latin typeface="STIX-Regular"/>
              </a:rPr>
              <a:t>mitigate anxiety and fear of pain in injectable diabetes treatment.</a:t>
            </a:r>
            <a:r>
              <a:rPr lang="tr-TR" sz="1200" dirty="0">
                <a:latin typeface="STIX-Regular"/>
              </a:rPr>
              <a:t> </a:t>
            </a:r>
            <a:r>
              <a:rPr lang="en-US" sz="1200" dirty="0">
                <a:latin typeface="STIX-Regular"/>
              </a:rPr>
              <a:t>Diabetes </a:t>
            </a:r>
            <a:r>
              <a:rPr lang="en-US" sz="1200" dirty="0" err="1">
                <a:latin typeface="STIX-Regular"/>
              </a:rPr>
              <a:t>Metab</a:t>
            </a:r>
            <a:r>
              <a:rPr lang="en-US" sz="1200" dirty="0">
                <a:latin typeface="STIX-Regular"/>
              </a:rPr>
              <a:t> </a:t>
            </a:r>
            <a:r>
              <a:rPr lang="en-US" sz="1200" dirty="0" err="1">
                <a:latin typeface="STIX-Regular"/>
              </a:rPr>
              <a:t>Syndr</a:t>
            </a:r>
            <a:r>
              <a:rPr lang="en-US" sz="1200" dirty="0">
                <a:latin typeface="STIX-Regular"/>
              </a:rPr>
              <a:t> </a:t>
            </a:r>
            <a:r>
              <a:rPr lang="en-US" sz="1200" dirty="0" err="1">
                <a:latin typeface="STIX-Regular"/>
              </a:rPr>
              <a:t>Obes</a:t>
            </a:r>
            <a:r>
              <a:rPr lang="en-US" sz="1200" dirty="0">
                <a:latin typeface="STIX-Regular"/>
              </a:rPr>
              <a:t>. 2015;8:49–56</a:t>
            </a:r>
            <a:r>
              <a:rPr lang="tr-TR" sz="1200" dirty="0">
                <a:latin typeface="STIX-Regular"/>
              </a:rPr>
              <a:t>; </a:t>
            </a:r>
            <a:r>
              <a:rPr lang="en-US" sz="1200" dirty="0">
                <a:latin typeface="STIX-Regular"/>
              </a:rPr>
              <a:t>Mikhail. Safety of </a:t>
            </a:r>
            <a:r>
              <a:rPr lang="en-US" sz="1200" dirty="0" err="1">
                <a:latin typeface="STIX-Regular"/>
              </a:rPr>
              <a:t>technosphere</a:t>
            </a:r>
            <a:r>
              <a:rPr lang="en-US" sz="1200" dirty="0">
                <a:latin typeface="STIX-Regular"/>
              </a:rPr>
              <a:t> inhaled insulin. </a:t>
            </a:r>
            <a:r>
              <a:rPr lang="en-US" sz="1200" dirty="0" err="1">
                <a:latin typeface="STIX-Regular"/>
              </a:rPr>
              <a:t>Curr</a:t>
            </a:r>
            <a:r>
              <a:rPr lang="en-US" sz="1200" dirty="0">
                <a:latin typeface="STIX-Regular"/>
              </a:rPr>
              <a:t> </a:t>
            </a:r>
            <a:r>
              <a:rPr lang="en-US" sz="1200" dirty="0" err="1">
                <a:latin typeface="STIX-Regular"/>
              </a:rPr>
              <a:t>DrugSaf</a:t>
            </a:r>
            <a:r>
              <a:rPr lang="en-US" sz="1200" dirty="0">
                <a:latin typeface="STIX-Regular"/>
              </a:rPr>
              <a:t>. 2017;12:27–31</a:t>
            </a:r>
            <a:r>
              <a:rPr lang="tr-TR" sz="1200" dirty="0">
                <a:latin typeface="STIX-Regular"/>
              </a:rPr>
              <a:t>; </a:t>
            </a:r>
            <a:r>
              <a:rPr lang="tr-TR" sz="1200" dirty="0" err="1">
                <a:latin typeface="STIX-Regular"/>
              </a:rPr>
              <a:t>McGill</a:t>
            </a:r>
            <a:r>
              <a:rPr lang="tr-TR" sz="1200" dirty="0">
                <a:latin typeface="STIX-Regular"/>
              </a:rPr>
              <a:t>, et al. </a:t>
            </a:r>
            <a:r>
              <a:rPr lang="tr-TR" sz="1200" dirty="0" err="1">
                <a:latin typeface="STIX-Regular"/>
              </a:rPr>
              <a:t>Comprehensive</a:t>
            </a:r>
            <a:r>
              <a:rPr lang="tr-TR" sz="1200" dirty="0">
                <a:latin typeface="STIX-Regular"/>
              </a:rPr>
              <a:t> </a:t>
            </a:r>
            <a:r>
              <a:rPr lang="tr-TR" sz="1200" dirty="0" err="1">
                <a:latin typeface="STIX-Regular"/>
              </a:rPr>
              <a:t>pulmonary</a:t>
            </a:r>
            <a:r>
              <a:rPr lang="tr-TR" sz="1200" dirty="0">
                <a:latin typeface="STIX-Regular"/>
              </a:rPr>
              <a:t> </a:t>
            </a:r>
            <a:r>
              <a:rPr lang="tr-TR" sz="1200" dirty="0" err="1">
                <a:latin typeface="STIX-Regular"/>
              </a:rPr>
              <a:t>safety</a:t>
            </a:r>
            <a:r>
              <a:rPr lang="tr-TR" sz="1200" dirty="0">
                <a:latin typeface="STIX-Regular"/>
              </a:rPr>
              <a:t> </a:t>
            </a:r>
            <a:r>
              <a:rPr lang="tr-TR" sz="1200" dirty="0" err="1">
                <a:latin typeface="STIX-Regular"/>
              </a:rPr>
              <a:t>review</a:t>
            </a:r>
            <a:r>
              <a:rPr lang="tr-TR" sz="1200" dirty="0">
                <a:latin typeface="STIX-Regular"/>
              </a:rPr>
              <a:t> of </a:t>
            </a:r>
            <a:r>
              <a:rPr lang="tr-TR" sz="1200" dirty="0" err="1">
                <a:latin typeface="STIX-Regular"/>
              </a:rPr>
              <a:t>inhaled</a:t>
            </a:r>
            <a:r>
              <a:rPr lang="tr-TR" sz="1200" dirty="0">
                <a:latin typeface="STIX-Regular"/>
              </a:rPr>
              <a:t> </a:t>
            </a:r>
            <a:r>
              <a:rPr lang="tr-TR" sz="1200" dirty="0" err="1">
                <a:latin typeface="STIX-Regular"/>
              </a:rPr>
              <a:t>Technosphere</a:t>
            </a:r>
            <a:r>
              <a:rPr lang="tr-TR" sz="1200" dirty="0">
                <a:latin typeface="STIX-Regular"/>
              </a:rPr>
              <a:t>® </a:t>
            </a:r>
            <a:r>
              <a:rPr lang="tr-TR" sz="1200" dirty="0" err="1">
                <a:latin typeface="STIX-Regular"/>
              </a:rPr>
              <a:t>insulin</a:t>
            </a:r>
            <a:r>
              <a:rPr lang="tr-TR" sz="1200" dirty="0">
                <a:latin typeface="STIX-Regular"/>
              </a:rPr>
              <a:t> in </a:t>
            </a:r>
            <a:r>
              <a:rPr lang="tr-TR" sz="1200" dirty="0" err="1">
                <a:latin typeface="STIX-Regular"/>
              </a:rPr>
              <a:t>patients</a:t>
            </a:r>
            <a:r>
              <a:rPr lang="tr-TR" sz="1200" dirty="0">
                <a:latin typeface="STIX-Regular"/>
              </a:rPr>
              <a:t> </a:t>
            </a:r>
            <a:r>
              <a:rPr lang="tr-TR" sz="1200" dirty="0" err="1">
                <a:latin typeface="STIX-Regular"/>
              </a:rPr>
              <a:t>with</a:t>
            </a:r>
            <a:r>
              <a:rPr lang="tr-TR" sz="1200" dirty="0">
                <a:latin typeface="STIX-Regular"/>
              </a:rPr>
              <a:t> </a:t>
            </a:r>
            <a:r>
              <a:rPr lang="tr-TR" sz="1200" dirty="0" err="1">
                <a:latin typeface="STIX-Regular"/>
              </a:rPr>
              <a:t>diabetes</a:t>
            </a:r>
            <a:r>
              <a:rPr lang="tr-TR" sz="1200" dirty="0">
                <a:latin typeface="STIX-Regular"/>
              </a:rPr>
              <a:t> </a:t>
            </a:r>
            <a:r>
              <a:rPr lang="tr-TR" sz="1200" dirty="0" err="1">
                <a:latin typeface="STIX-Regular"/>
              </a:rPr>
              <a:t>mellitus</a:t>
            </a:r>
            <a:r>
              <a:rPr lang="tr-TR" sz="1200" dirty="0">
                <a:latin typeface="STIX-Regular"/>
              </a:rPr>
              <a:t>. </a:t>
            </a:r>
            <a:r>
              <a:rPr lang="tr-TR" sz="1200" dirty="0" err="1">
                <a:latin typeface="STIX-Regular"/>
              </a:rPr>
              <a:t>Clin</a:t>
            </a:r>
            <a:r>
              <a:rPr lang="tr-TR" sz="1200" dirty="0">
                <a:latin typeface="STIX-Regular"/>
              </a:rPr>
              <a:t> </a:t>
            </a:r>
            <a:r>
              <a:rPr lang="tr-TR" sz="1200" dirty="0" err="1">
                <a:latin typeface="STIX-Regular"/>
              </a:rPr>
              <a:t>Drug</a:t>
            </a:r>
            <a:r>
              <a:rPr lang="tr-TR" sz="1200" dirty="0">
                <a:latin typeface="STIX-Regular"/>
              </a:rPr>
              <a:t> </a:t>
            </a:r>
            <a:r>
              <a:rPr lang="tr-TR" sz="1200" dirty="0" err="1">
                <a:latin typeface="STIX-Regular"/>
              </a:rPr>
              <a:t>Investig</a:t>
            </a:r>
            <a:r>
              <a:rPr lang="tr-TR" sz="1200" dirty="0">
                <a:latin typeface="STIX-Regular"/>
              </a:rPr>
              <a:t>. 2020;40:973–83.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238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ate Placeholder 3">
            <a:extLst>
              <a:ext uri="{FF2B5EF4-FFF2-40B4-BE49-F238E27FC236}">
                <a16:creationId xmlns:a16="http://schemas.microsoft.com/office/drawing/2014/main" id="{716B1DFC-BD46-4CCC-8A36-1A3A98FF3AFD}"/>
              </a:ext>
            </a:extLst>
          </p:cNvPr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6472238"/>
            <a:ext cx="25400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6032" tIns="63500" rIns="127000" bIns="635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  <a:latin typeface="Helvetica" panose="020B0604020202020204" pitchFamily="34" charset="0"/>
              </a:rPr>
              <a:t>Date of Download:  9/14/2024</a:t>
            </a:r>
          </a:p>
        </p:txBody>
      </p:sp>
      <p:sp>
        <p:nvSpPr>
          <p:cNvPr id="16388" name="Footer Placeholder 4">
            <a:extLst>
              <a:ext uri="{FF2B5EF4-FFF2-40B4-BE49-F238E27FC236}">
                <a16:creationId xmlns:a16="http://schemas.microsoft.com/office/drawing/2014/main" id="{5CF0BC61-6CF2-484E-993D-C3D5A9D663D3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629150" y="6470651"/>
            <a:ext cx="6038850" cy="3857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rIns="256032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Copyright © 2024 Karger Publishers. All rights reserved.</a:t>
            </a:r>
          </a:p>
        </p:txBody>
      </p:sp>
      <p:sp>
        <p:nvSpPr>
          <p:cNvPr id="16390" name="Text Placeholder 2">
            <a:extLst>
              <a:ext uri="{FF2B5EF4-FFF2-40B4-BE49-F238E27FC236}">
                <a16:creationId xmlns:a16="http://schemas.microsoft.com/office/drawing/2014/main" id="{7BB6A0B8-EACF-46D4-91AF-257F57B70EB5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72163" y="6361115"/>
            <a:ext cx="6319837" cy="4952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254000" tIns="0" rIns="127000" bIns="635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 sz="1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sym typeface="Wingdings"/>
              </a:rPr>
              <a:t>Current and Future Strategies in Insulin Development and Treatment</a:t>
            </a:r>
            <a:r>
              <a:rPr lang="tr-TR" altLang="en-US" sz="1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sym typeface="Wingdings"/>
              </a:rPr>
              <a:t>. </a:t>
            </a:r>
            <a:r>
              <a:rPr lang="en-US" altLang="en-US" sz="14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sym typeface="Wingdings"/>
              </a:rPr>
              <a:t>Horm</a:t>
            </a:r>
            <a:r>
              <a:rPr lang="en-US" altLang="en-US" sz="1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sym typeface="Wingdings"/>
              </a:rPr>
              <a:t> Res </a:t>
            </a:r>
            <a:r>
              <a:rPr lang="en-US" altLang="en-US" sz="14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sym typeface="Wingdings"/>
              </a:rPr>
              <a:t>Paediatr</a:t>
            </a:r>
            <a:r>
              <a:rPr lang="en-US" altLang="en-US" sz="1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sym typeface="Wingdings"/>
              </a:rPr>
              <a:t>. Published online  July 24, 2024.1-9 doi:10.1159/000540424</a:t>
            </a:r>
            <a:r>
              <a:rPr lang="tr-TR" altLang="en-US" sz="1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+mn-lt"/>
                <a:sym typeface="Wingdings"/>
              </a:rPr>
              <a:t>.</a:t>
            </a:r>
            <a:endParaRPr lang="en-US" altLang="en-US" sz="14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+mn-lt"/>
              <a:sym typeface="Wingdings"/>
            </a:endParaRPr>
          </a:p>
        </p:txBody>
      </p:sp>
      <p:pic>
        <p:nvPicPr>
          <p:cNvPr id="14344" name="New picture">
            <a:extLst>
              <a:ext uri="{FF2B5EF4-FFF2-40B4-BE49-F238E27FC236}">
                <a16:creationId xmlns:a16="http://schemas.microsoft.com/office/drawing/2014/main" id="{E458A9B2-E5F4-42C9-B0CB-1EEA35865BB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280982"/>
            <a:ext cx="9553576" cy="48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295F8726-C579-4873-980A-D89F4ABCC8E4}"/>
              </a:ext>
            </a:extLst>
          </p:cNvPr>
          <p:cNvSpPr txBox="1"/>
          <p:nvPr/>
        </p:nvSpPr>
        <p:spPr>
          <a:xfrm>
            <a:off x="1146175" y="533717"/>
            <a:ext cx="10874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chemeClr val="accent1"/>
                </a:solidFill>
                <a:effectLst/>
                <a:latin typeface="+mj-lt"/>
              </a:rPr>
              <a:t>Timeline of the development of new generations of different insulin preparations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0C8395C1-7371-4A65-9472-83535BDE385D}"/>
              </a:ext>
            </a:extLst>
          </p:cNvPr>
          <p:cNvSpPr txBox="1"/>
          <p:nvPr/>
        </p:nvSpPr>
        <p:spPr>
          <a:xfrm>
            <a:off x="6235700" y="6375400"/>
            <a:ext cx="595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72727"/>
                </a:solidFill>
              </a:rPr>
              <a:t>Sanz-Pastor</a:t>
            </a:r>
            <a:r>
              <a:rPr lang="tr-TR" sz="1200" b="0" i="0" u="none" strike="noStrike" baseline="0" dirty="0">
                <a:solidFill>
                  <a:srgbClr val="272727"/>
                </a:solidFill>
              </a:rPr>
              <a:t>, et al. </a:t>
            </a:r>
            <a:r>
              <a:rPr lang="en-US" sz="1200" b="0" i="0" u="none" strike="noStrike" baseline="0" dirty="0">
                <a:solidFill>
                  <a:srgbClr val="272727"/>
                </a:solidFill>
              </a:rPr>
              <a:t>Current barriers to initiating insulin</a:t>
            </a:r>
            <a:r>
              <a:rPr lang="tr-TR" sz="1200" b="0" i="0" u="none" strike="noStrike" baseline="0" dirty="0">
                <a:solidFill>
                  <a:srgbClr val="272727"/>
                </a:solidFill>
              </a:rPr>
              <a:t> </a:t>
            </a:r>
            <a:r>
              <a:rPr lang="en-US" sz="1200" b="0" i="0" u="none" strike="noStrike" baseline="0" dirty="0">
                <a:solidFill>
                  <a:srgbClr val="272727"/>
                </a:solidFill>
              </a:rPr>
              <a:t>therapy in individuals with type 2 </a:t>
            </a:r>
            <a:r>
              <a:rPr lang="en-US" sz="1200" b="0" i="0" u="none" strike="noStrike" baseline="0" dirty="0" err="1">
                <a:solidFill>
                  <a:srgbClr val="272727"/>
                </a:solidFill>
              </a:rPr>
              <a:t>diabetes.Front</a:t>
            </a:r>
            <a:r>
              <a:rPr lang="en-US" sz="1200" b="0" i="0" u="none" strike="noStrike" baseline="0" dirty="0">
                <a:solidFill>
                  <a:srgbClr val="272727"/>
                </a:solidFill>
              </a:rPr>
              <a:t>. Endocrinol. 15:1366368.</a:t>
            </a:r>
            <a:r>
              <a:rPr lang="tr-TR" sz="1200" b="0" i="0" u="none" strike="noStrike" baseline="0" dirty="0">
                <a:solidFill>
                  <a:srgbClr val="272727"/>
                </a:solidFill>
              </a:rPr>
              <a:t> </a:t>
            </a:r>
            <a:r>
              <a:rPr lang="en-US" sz="1200" b="0" i="0" u="none" strike="noStrike" baseline="0" dirty="0" err="1">
                <a:solidFill>
                  <a:srgbClr val="272727"/>
                </a:solidFill>
              </a:rPr>
              <a:t>doi</a:t>
            </a:r>
            <a:r>
              <a:rPr lang="en-US" sz="1200" b="0" i="0" u="none" strike="noStrike" baseline="0" dirty="0">
                <a:solidFill>
                  <a:srgbClr val="272727"/>
                </a:solidFill>
              </a:rPr>
              <a:t>: 10.3389/fendo.2024.1366368</a:t>
            </a:r>
            <a:endParaRPr lang="en-US" sz="1200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82F9355-C4B0-475A-A090-B7CBCD1F5377}"/>
              </a:ext>
            </a:extLst>
          </p:cNvPr>
          <p:cNvSpPr/>
          <p:nvPr/>
        </p:nvSpPr>
        <p:spPr>
          <a:xfrm>
            <a:off x="5130780" y="3000923"/>
            <a:ext cx="1894230" cy="828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INDICATIONS FOR INSULIN THERAPY IN T2DM</a:t>
            </a:r>
            <a:endParaRPr lang="en-US" sz="1600" b="1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78E59BF4-EB13-428D-BF0B-9B38D67069AC}"/>
              </a:ext>
            </a:extLst>
          </p:cNvPr>
          <p:cNvCxnSpPr>
            <a:cxnSpLocks/>
          </p:cNvCxnSpPr>
          <p:nvPr/>
        </p:nvCxnSpPr>
        <p:spPr>
          <a:xfrm flipH="1">
            <a:off x="6075660" y="2170985"/>
            <a:ext cx="26700" cy="830700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CF12A3B-B295-4FBD-9D02-4DB4A354D84D}"/>
              </a:ext>
            </a:extLst>
          </p:cNvPr>
          <p:cNvSpPr/>
          <p:nvPr/>
        </p:nvSpPr>
        <p:spPr>
          <a:xfrm>
            <a:off x="4440000" y="1222251"/>
            <a:ext cx="3312000" cy="936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err="1"/>
              <a:t>Specific</a:t>
            </a:r>
            <a:r>
              <a:rPr lang="tr-TR" sz="1600" b="1" dirty="0"/>
              <a:t> </a:t>
            </a:r>
            <a:r>
              <a:rPr lang="tr-TR" sz="1600" b="1" dirty="0" err="1"/>
              <a:t>clinical</a:t>
            </a:r>
            <a:r>
              <a:rPr lang="tr-TR" sz="1600" b="1" dirty="0"/>
              <a:t> </a:t>
            </a:r>
            <a:r>
              <a:rPr lang="tr-TR" sz="1600" b="1" dirty="0" err="1"/>
              <a:t>conditions</a:t>
            </a:r>
            <a:endParaRPr lang="tr-TR" sz="1600" b="1" dirty="0"/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tr-TR" sz="1400" dirty="0"/>
              <a:t>PTDM (</a:t>
            </a:r>
            <a:r>
              <a:rPr lang="tr-TR" sz="1400" dirty="0" err="1"/>
              <a:t>pre-existing</a:t>
            </a:r>
            <a:r>
              <a:rPr lang="tr-TR" sz="1400" dirty="0"/>
              <a:t> </a:t>
            </a:r>
            <a:r>
              <a:rPr lang="tr-TR" sz="1400" dirty="0" err="1"/>
              <a:t>or</a:t>
            </a:r>
            <a:r>
              <a:rPr lang="tr-TR" sz="1400" dirty="0"/>
              <a:t> </a:t>
            </a:r>
            <a:r>
              <a:rPr lang="tr-TR" sz="1400" dirty="0" err="1"/>
              <a:t>PTx</a:t>
            </a:r>
            <a:r>
              <a:rPr lang="tr-TR" sz="1400" dirty="0"/>
              <a:t>)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tr-TR" sz="1400" dirty="0" err="1"/>
              <a:t>Pregnancy</a:t>
            </a:r>
            <a:r>
              <a:rPr lang="tr-TR" sz="1400" dirty="0"/>
              <a:t> (</a:t>
            </a:r>
            <a:r>
              <a:rPr lang="tr-TR" sz="1400" dirty="0" err="1"/>
              <a:t>pre-existing</a:t>
            </a:r>
            <a:r>
              <a:rPr lang="tr-TR" sz="1400" dirty="0"/>
              <a:t> T2DM </a:t>
            </a:r>
            <a:r>
              <a:rPr lang="tr-TR" sz="1400" dirty="0" err="1"/>
              <a:t>or</a:t>
            </a:r>
            <a:r>
              <a:rPr lang="tr-TR" sz="1400" dirty="0"/>
              <a:t> GDM)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765D408-0F77-40FE-B66D-E5ED80DE3B33}"/>
              </a:ext>
            </a:extLst>
          </p:cNvPr>
          <p:cNvSpPr/>
          <p:nvPr/>
        </p:nvSpPr>
        <p:spPr>
          <a:xfrm>
            <a:off x="2138780" y="2120728"/>
            <a:ext cx="2113069" cy="792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/>
              <a:t>High HbA1c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tr-TR" sz="1400" dirty="0"/>
              <a:t>&gt;8.5% at </a:t>
            </a:r>
            <a:r>
              <a:rPr lang="tr-TR" sz="1400" dirty="0" err="1"/>
              <a:t>Dx</a:t>
            </a:r>
            <a:endParaRPr lang="tr-TR" sz="1400" dirty="0"/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tr-TR" sz="1400" dirty="0"/>
              <a:t>&gt;7% (</a:t>
            </a:r>
            <a:r>
              <a:rPr lang="tr-TR" sz="1400" dirty="0" err="1"/>
              <a:t>persisting</a:t>
            </a:r>
            <a:r>
              <a:rPr lang="tr-TR" sz="1400" dirty="0"/>
              <a:t>)</a:t>
            </a:r>
            <a:endParaRPr lang="en-US" sz="1400" dirty="0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F36B36E8-2C0E-4C00-BDCD-12727D5D1F68}"/>
              </a:ext>
            </a:extLst>
          </p:cNvPr>
          <p:cNvSpPr/>
          <p:nvPr/>
        </p:nvSpPr>
        <p:spPr>
          <a:xfrm>
            <a:off x="1995600" y="3100940"/>
            <a:ext cx="2037840" cy="720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err="1"/>
              <a:t>Prolonged</a:t>
            </a:r>
            <a:r>
              <a:rPr lang="tr-TR" sz="1400" dirty="0"/>
              <a:t> </a:t>
            </a:r>
            <a:r>
              <a:rPr lang="tr-TR" sz="1400" dirty="0" err="1"/>
              <a:t>treatment</a:t>
            </a:r>
            <a:r>
              <a:rPr lang="tr-TR" sz="1400" dirty="0"/>
              <a:t> </a:t>
            </a:r>
            <a:r>
              <a:rPr lang="tr-TR" sz="1400" dirty="0" err="1"/>
              <a:t>with</a:t>
            </a:r>
            <a:r>
              <a:rPr lang="tr-TR" sz="1400" dirty="0"/>
              <a:t> </a:t>
            </a:r>
            <a:r>
              <a:rPr lang="tr-TR" sz="1400" dirty="0" err="1"/>
              <a:t>corticosteroids</a:t>
            </a:r>
            <a:endParaRPr lang="en-US" sz="1400" dirty="0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50A84C37-7CB7-4A83-BC73-7D06B0BDD313}"/>
              </a:ext>
            </a:extLst>
          </p:cNvPr>
          <p:cNvSpPr/>
          <p:nvPr/>
        </p:nvSpPr>
        <p:spPr>
          <a:xfrm>
            <a:off x="2035063" y="4125365"/>
            <a:ext cx="2404937" cy="792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err="1"/>
              <a:t>Hospitalization</a:t>
            </a:r>
            <a:endParaRPr lang="tr-TR" sz="1600" dirty="0"/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tr-TR" sz="1200" dirty="0"/>
              <a:t>ICU/</a:t>
            </a:r>
            <a:r>
              <a:rPr lang="tr-TR" sz="1200" dirty="0" err="1"/>
              <a:t>conventional</a:t>
            </a:r>
            <a:endParaRPr lang="tr-TR" sz="1200" dirty="0"/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tr-TR" sz="1200" dirty="0" err="1"/>
              <a:t>Regardless</a:t>
            </a:r>
            <a:r>
              <a:rPr lang="tr-TR" sz="1200" dirty="0"/>
              <a:t> of </a:t>
            </a:r>
            <a:r>
              <a:rPr lang="tr-TR" sz="1200" dirty="0" err="1"/>
              <a:t>nutriton</a:t>
            </a:r>
            <a:r>
              <a:rPr lang="tr-TR" sz="1200" dirty="0"/>
              <a:t> </a:t>
            </a:r>
            <a:r>
              <a:rPr lang="tr-TR" sz="1200" dirty="0" err="1"/>
              <a:t>pathway</a:t>
            </a:r>
            <a:endParaRPr lang="en-US" sz="1100" dirty="0"/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B296AA18-421D-44CD-A05B-0E20E1F52D84}"/>
              </a:ext>
            </a:extLst>
          </p:cNvPr>
          <p:cNvSpPr/>
          <p:nvPr/>
        </p:nvSpPr>
        <p:spPr>
          <a:xfrm>
            <a:off x="3419475" y="5263326"/>
            <a:ext cx="2497646" cy="93523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 err="1"/>
              <a:t>Comorbidities</a:t>
            </a:r>
            <a:endParaRPr lang="tr-T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/>
              <a:t>Advanced CKD/</a:t>
            </a:r>
            <a:r>
              <a:rPr lang="tr-TR" sz="1200" dirty="0" err="1"/>
              <a:t>Dialysis</a:t>
            </a:r>
            <a:endParaRPr lang="tr-T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/>
              <a:t>ICU/</a:t>
            </a:r>
            <a:r>
              <a:rPr lang="tr-TR" sz="1200" dirty="0" err="1"/>
              <a:t>conventional</a:t>
            </a:r>
            <a:endParaRPr lang="tr-TR" sz="1200" dirty="0"/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tr-TR" sz="1200" dirty="0" err="1"/>
              <a:t>Regardless</a:t>
            </a:r>
            <a:r>
              <a:rPr lang="tr-TR" sz="1200" dirty="0"/>
              <a:t> of </a:t>
            </a:r>
            <a:r>
              <a:rPr lang="tr-TR" sz="1200" dirty="0" err="1"/>
              <a:t>nutrition</a:t>
            </a:r>
            <a:r>
              <a:rPr lang="tr-TR" sz="1200" dirty="0"/>
              <a:t> </a:t>
            </a:r>
            <a:r>
              <a:rPr lang="tr-TR" sz="1200" dirty="0" err="1"/>
              <a:t>pathway</a:t>
            </a:r>
            <a:endParaRPr lang="en-US" sz="1200" dirty="0"/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6AB30CC-8516-410C-A815-B8AD87F7A7AB}"/>
              </a:ext>
            </a:extLst>
          </p:cNvPr>
          <p:cNvSpPr/>
          <p:nvPr/>
        </p:nvSpPr>
        <p:spPr>
          <a:xfrm>
            <a:off x="7752000" y="4078276"/>
            <a:ext cx="1584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err="1"/>
              <a:t>Insulinopenic</a:t>
            </a:r>
            <a:r>
              <a:rPr lang="tr-TR" sz="1600" dirty="0"/>
              <a:t> </a:t>
            </a:r>
            <a:r>
              <a:rPr lang="tr-TR" sz="1600" dirty="0" err="1"/>
              <a:t>phenotypes</a:t>
            </a:r>
            <a:endParaRPr lang="en-US" sz="1600" dirty="0"/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7556C93-ADF3-48B0-BA32-39B6381BB914}"/>
              </a:ext>
            </a:extLst>
          </p:cNvPr>
          <p:cNvSpPr/>
          <p:nvPr/>
        </p:nvSpPr>
        <p:spPr>
          <a:xfrm>
            <a:off x="6281784" y="5228089"/>
            <a:ext cx="1800000" cy="93523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err="1"/>
              <a:t>Decompensation</a:t>
            </a:r>
            <a:endParaRPr lang="tr-TR" sz="1400" dirty="0"/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tr-TR" sz="1200" dirty="0" err="1"/>
              <a:t>Hypoglycemia</a:t>
            </a:r>
            <a:r>
              <a:rPr lang="tr-TR" sz="1200" dirty="0"/>
              <a:t> 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tr-TR" sz="1200" dirty="0"/>
              <a:t>NKHS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tr-TR" sz="1200" dirty="0"/>
              <a:t>DKA</a:t>
            </a:r>
            <a:endParaRPr lang="en-US" sz="1400" dirty="0"/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2A765903-00C9-4A37-84CD-3BFDE77C807E}"/>
              </a:ext>
            </a:extLst>
          </p:cNvPr>
          <p:cNvSpPr/>
          <p:nvPr/>
        </p:nvSpPr>
        <p:spPr>
          <a:xfrm>
            <a:off x="8100120" y="3074424"/>
            <a:ext cx="2390158" cy="792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err="1"/>
              <a:t>Intolerance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other</a:t>
            </a:r>
            <a:r>
              <a:rPr lang="tr-TR" sz="1600" dirty="0"/>
              <a:t> anti-</a:t>
            </a:r>
            <a:r>
              <a:rPr lang="tr-TR" sz="1600" dirty="0" err="1"/>
              <a:t>hyperglycemic</a:t>
            </a:r>
            <a:r>
              <a:rPr lang="tr-TR" sz="1600" dirty="0"/>
              <a:t> </a:t>
            </a:r>
            <a:r>
              <a:rPr lang="tr-TR" sz="1600" dirty="0" err="1"/>
              <a:t>agents</a:t>
            </a:r>
            <a:endParaRPr lang="en-US" sz="1600" dirty="0"/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299B511D-C41E-4AE1-BD14-3AAAE23AA99B}"/>
              </a:ext>
            </a:extLst>
          </p:cNvPr>
          <p:cNvSpPr/>
          <p:nvPr/>
        </p:nvSpPr>
        <p:spPr>
          <a:xfrm>
            <a:off x="7881181" y="2019138"/>
            <a:ext cx="1835999" cy="84343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err="1"/>
              <a:t>Increased</a:t>
            </a:r>
            <a:r>
              <a:rPr lang="tr-TR" sz="1600" dirty="0"/>
              <a:t> HbA1c </a:t>
            </a:r>
            <a:r>
              <a:rPr lang="tr-TR" sz="1600" dirty="0" err="1"/>
              <a:t>with</a:t>
            </a:r>
            <a:r>
              <a:rPr lang="tr-TR" sz="1600" dirty="0"/>
              <a:t> </a:t>
            </a:r>
            <a:r>
              <a:rPr lang="tr-TR" sz="1600" dirty="0" err="1"/>
              <a:t>others</a:t>
            </a:r>
            <a:endParaRPr lang="en-US" sz="1600" dirty="0"/>
          </a:p>
        </p:txBody>
      </p: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25E2B0BA-21D8-4F1B-8159-970C7AFE7E74}"/>
              </a:ext>
            </a:extLst>
          </p:cNvPr>
          <p:cNvCxnSpPr>
            <a:cxnSpLocks/>
          </p:cNvCxnSpPr>
          <p:nvPr/>
        </p:nvCxnSpPr>
        <p:spPr>
          <a:xfrm flipH="1">
            <a:off x="7002780" y="2415139"/>
            <a:ext cx="841548" cy="577070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>
            <a:extLst>
              <a:ext uri="{FF2B5EF4-FFF2-40B4-BE49-F238E27FC236}">
                <a16:creationId xmlns:a16="http://schemas.microsoft.com/office/drawing/2014/main" id="{468401A8-2514-4BA3-B6C8-9F368943ACE4}"/>
              </a:ext>
            </a:extLst>
          </p:cNvPr>
          <p:cNvCxnSpPr>
            <a:cxnSpLocks/>
          </p:cNvCxnSpPr>
          <p:nvPr/>
        </p:nvCxnSpPr>
        <p:spPr>
          <a:xfrm flipH="1">
            <a:off x="7096125" y="3460940"/>
            <a:ext cx="966722" cy="9484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>
            <a:extLst>
              <a:ext uri="{FF2B5EF4-FFF2-40B4-BE49-F238E27FC236}">
                <a16:creationId xmlns:a16="http://schemas.microsoft.com/office/drawing/2014/main" id="{AE3F565E-72CA-4F80-9C50-010FCDFC1C42}"/>
              </a:ext>
            </a:extLst>
          </p:cNvPr>
          <p:cNvCxnSpPr>
            <a:cxnSpLocks/>
          </p:cNvCxnSpPr>
          <p:nvPr/>
        </p:nvCxnSpPr>
        <p:spPr>
          <a:xfrm flipH="1">
            <a:off x="4070713" y="3460940"/>
            <a:ext cx="966722" cy="9484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Ok Bağlayıcısı 31">
            <a:extLst>
              <a:ext uri="{FF2B5EF4-FFF2-40B4-BE49-F238E27FC236}">
                <a16:creationId xmlns:a16="http://schemas.microsoft.com/office/drawing/2014/main" id="{3CC72907-2C16-4F18-8713-5BF1C0FC9C2E}"/>
              </a:ext>
            </a:extLst>
          </p:cNvPr>
          <p:cNvCxnSpPr>
            <a:cxnSpLocks/>
          </p:cNvCxnSpPr>
          <p:nvPr/>
        </p:nvCxnSpPr>
        <p:spPr>
          <a:xfrm flipH="1" flipV="1">
            <a:off x="7048146" y="3864158"/>
            <a:ext cx="685218" cy="574118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>
            <a:extLst>
              <a:ext uri="{FF2B5EF4-FFF2-40B4-BE49-F238E27FC236}">
                <a16:creationId xmlns:a16="http://schemas.microsoft.com/office/drawing/2014/main" id="{E6E00A28-B7D7-4AC4-A38C-D0D9843BD38F}"/>
              </a:ext>
            </a:extLst>
          </p:cNvPr>
          <p:cNvCxnSpPr>
            <a:cxnSpLocks/>
          </p:cNvCxnSpPr>
          <p:nvPr/>
        </p:nvCxnSpPr>
        <p:spPr>
          <a:xfrm flipV="1">
            <a:off x="4760427" y="3864159"/>
            <a:ext cx="1125222" cy="1363931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7">
            <a:extLst>
              <a:ext uri="{FF2B5EF4-FFF2-40B4-BE49-F238E27FC236}">
                <a16:creationId xmlns:a16="http://schemas.microsoft.com/office/drawing/2014/main" id="{1AD62411-3135-436E-99C4-A2901ED9A6CB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6286772" y="3883631"/>
            <a:ext cx="895012" cy="1344458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Düz Ok Bağlayıcısı 40">
            <a:extLst>
              <a:ext uri="{FF2B5EF4-FFF2-40B4-BE49-F238E27FC236}">
                <a16:creationId xmlns:a16="http://schemas.microsoft.com/office/drawing/2014/main" id="{47C0C71C-73D1-477E-BB55-E5F46FB9409B}"/>
              </a:ext>
            </a:extLst>
          </p:cNvPr>
          <p:cNvCxnSpPr>
            <a:cxnSpLocks/>
          </p:cNvCxnSpPr>
          <p:nvPr/>
        </p:nvCxnSpPr>
        <p:spPr>
          <a:xfrm flipV="1">
            <a:off x="4532711" y="3883630"/>
            <a:ext cx="598069" cy="598514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Düz Ok Bağlayıcısı 45">
            <a:extLst>
              <a:ext uri="{FF2B5EF4-FFF2-40B4-BE49-F238E27FC236}">
                <a16:creationId xmlns:a16="http://schemas.microsoft.com/office/drawing/2014/main" id="{16D23990-1A6B-4D83-9D8C-F7F489ED64FE}"/>
              </a:ext>
            </a:extLst>
          </p:cNvPr>
          <p:cNvCxnSpPr>
            <a:cxnSpLocks/>
          </p:cNvCxnSpPr>
          <p:nvPr/>
        </p:nvCxnSpPr>
        <p:spPr>
          <a:xfrm>
            <a:off x="4327463" y="2572172"/>
            <a:ext cx="803317" cy="475562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28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0144F6-9714-4293-B7B1-4E28C337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Harmful consequences of delayed initiation of insulin therapy and undertreatment of </a:t>
            </a:r>
            <a:r>
              <a:rPr lang="en-US" sz="2400" b="1" dirty="0" err="1">
                <a:solidFill>
                  <a:schemeClr val="accent1"/>
                </a:solidFill>
              </a:rPr>
              <a:t>hyperglycaemia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8E305C-2903-4E2D-8068-FFCCD64B7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728000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Increased risk of diabetes-related </a:t>
            </a:r>
            <a:r>
              <a:rPr lang="en-US" sz="2400" b="1" dirty="0"/>
              <a:t>complications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Progressive </a:t>
            </a:r>
            <a:r>
              <a:rPr lang="en-US" sz="2400" b="1" dirty="0"/>
              <a:t>deficit in </a:t>
            </a:r>
            <a:r>
              <a:rPr lang="el-GR" sz="2400" b="1" dirty="0"/>
              <a:t>β</a:t>
            </a:r>
            <a:r>
              <a:rPr lang="en-US" sz="2400" b="1" dirty="0"/>
              <a:t>-cell </a:t>
            </a:r>
            <a:r>
              <a:rPr lang="en-US" sz="2400" dirty="0"/>
              <a:t>mass and function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Promoted </a:t>
            </a:r>
            <a:r>
              <a:rPr lang="en-US" sz="2400" b="1" dirty="0"/>
              <a:t>sarcopenia</a:t>
            </a:r>
            <a:r>
              <a:rPr lang="en-US" sz="2400" dirty="0"/>
              <a:t> and dizziness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Reduced </a:t>
            </a:r>
            <a:r>
              <a:rPr lang="en-US" sz="2400" b="1" dirty="0"/>
              <a:t>physical</a:t>
            </a:r>
            <a:r>
              <a:rPr lang="en-US" sz="2400" dirty="0"/>
              <a:t> and </a:t>
            </a:r>
            <a:r>
              <a:rPr lang="en-US" sz="2400" b="1" dirty="0"/>
              <a:t>mental</a:t>
            </a:r>
            <a:r>
              <a:rPr lang="en-US" sz="2400" dirty="0"/>
              <a:t> </a:t>
            </a:r>
            <a:r>
              <a:rPr lang="en-US" sz="2400" b="1" dirty="0"/>
              <a:t>fitness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Reduced resistance against </a:t>
            </a:r>
            <a:r>
              <a:rPr lang="en-US" sz="2400" b="1" dirty="0"/>
              <a:t>infections</a:t>
            </a:r>
          </a:p>
          <a:p>
            <a:pPr>
              <a:spcBef>
                <a:spcPts val="1200"/>
              </a:spcBef>
            </a:pPr>
            <a:r>
              <a:rPr lang="en-US" sz="2400" b="1" dirty="0"/>
              <a:t>Reduced</a:t>
            </a:r>
            <a:r>
              <a:rPr lang="en-US" sz="2400" dirty="0"/>
              <a:t> </a:t>
            </a:r>
            <a:r>
              <a:rPr lang="en-US" sz="2400" b="1" dirty="0"/>
              <a:t>libido</a:t>
            </a:r>
            <a:r>
              <a:rPr lang="en-US" sz="2400" dirty="0"/>
              <a:t> and sexual potency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 </a:t>
            </a:r>
            <a:r>
              <a:rPr lang="en-US" sz="2400" b="1" dirty="0"/>
              <a:t>elderly</a:t>
            </a:r>
            <a:r>
              <a:rPr lang="en-US" sz="2400" dirty="0"/>
              <a:t>, risk of nycturia and </a:t>
            </a:r>
            <a:r>
              <a:rPr lang="en-US" sz="2400" b="1" dirty="0"/>
              <a:t>incontinence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Higher dosage of insulin needed with higher risk of </a:t>
            </a:r>
            <a:r>
              <a:rPr lang="en-US" sz="2400" b="1" dirty="0"/>
              <a:t>severe</a:t>
            </a:r>
            <a:r>
              <a:rPr lang="en-US" sz="2400" dirty="0"/>
              <a:t> </a:t>
            </a:r>
            <a:r>
              <a:rPr lang="en-US" sz="2400" b="1" dirty="0" err="1"/>
              <a:t>hypoglycaemia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1056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9BABD6B6-9FC4-4F7D-ACA1-9F91FF65FA08}"/>
              </a:ext>
            </a:extLst>
          </p:cNvPr>
          <p:cNvSpPr txBox="1"/>
          <p:nvPr/>
        </p:nvSpPr>
        <p:spPr>
          <a:xfrm>
            <a:off x="6235700" y="6375400"/>
            <a:ext cx="595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72727"/>
                </a:solidFill>
              </a:rPr>
              <a:t>Sanz-Pastor</a:t>
            </a:r>
            <a:r>
              <a:rPr lang="tr-TR" sz="1200" b="0" i="0" u="none" strike="noStrike" baseline="0" dirty="0">
                <a:solidFill>
                  <a:srgbClr val="272727"/>
                </a:solidFill>
              </a:rPr>
              <a:t>, et al. </a:t>
            </a:r>
            <a:r>
              <a:rPr lang="en-US" sz="1200" b="0" i="0" u="none" strike="noStrike" baseline="0" dirty="0">
                <a:solidFill>
                  <a:srgbClr val="272727"/>
                </a:solidFill>
              </a:rPr>
              <a:t>Current barriers to initiating insulin</a:t>
            </a:r>
            <a:r>
              <a:rPr lang="tr-TR" sz="1200" b="0" i="0" u="none" strike="noStrike" baseline="0" dirty="0">
                <a:solidFill>
                  <a:srgbClr val="272727"/>
                </a:solidFill>
              </a:rPr>
              <a:t> </a:t>
            </a:r>
            <a:r>
              <a:rPr lang="en-US" sz="1200" b="0" i="0" u="none" strike="noStrike" baseline="0" dirty="0">
                <a:solidFill>
                  <a:srgbClr val="272727"/>
                </a:solidFill>
              </a:rPr>
              <a:t>therapy in individuals with type 2 </a:t>
            </a:r>
            <a:r>
              <a:rPr lang="en-US" sz="1200" b="0" i="0" u="none" strike="noStrike" baseline="0" dirty="0" err="1">
                <a:solidFill>
                  <a:srgbClr val="272727"/>
                </a:solidFill>
              </a:rPr>
              <a:t>diabetes.Front</a:t>
            </a:r>
            <a:r>
              <a:rPr lang="en-US" sz="1200" b="0" i="0" u="none" strike="noStrike" baseline="0" dirty="0">
                <a:solidFill>
                  <a:srgbClr val="272727"/>
                </a:solidFill>
              </a:rPr>
              <a:t>. Endocrinol. 15:1366368.</a:t>
            </a:r>
            <a:r>
              <a:rPr lang="tr-TR" sz="1200" b="0" i="0" u="none" strike="noStrike" baseline="0" dirty="0">
                <a:solidFill>
                  <a:srgbClr val="272727"/>
                </a:solidFill>
              </a:rPr>
              <a:t> </a:t>
            </a:r>
            <a:r>
              <a:rPr lang="en-US" sz="1200" b="0" i="0" u="none" strike="noStrike" baseline="0" dirty="0" err="1">
                <a:solidFill>
                  <a:srgbClr val="272727"/>
                </a:solidFill>
              </a:rPr>
              <a:t>doi</a:t>
            </a:r>
            <a:r>
              <a:rPr lang="en-US" sz="1200" b="0" i="0" u="none" strike="noStrike" baseline="0" dirty="0">
                <a:solidFill>
                  <a:srgbClr val="272727"/>
                </a:solidFill>
              </a:rPr>
              <a:t>: 10.3389/fendo.2024.1366368</a:t>
            </a:r>
            <a:endParaRPr lang="en-US" sz="1200" dirty="0"/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071452F2-2FB1-4FEA-8B00-8449105E1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032373"/>
              </p:ext>
            </p:extLst>
          </p:nvPr>
        </p:nvGraphicFramePr>
        <p:xfrm>
          <a:off x="1596000" y="787400"/>
          <a:ext cx="9000000" cy="528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175">
                  <a:extLst>
                    <a:ext uri="{9D8B030D-6E8A-4147-A177-3AD203B41FA5}">
                      <a16:colId xmlns:a16="http://schemas.microsoft.com/office/drawing/2014/main" val="2945648653"/>
                    </a:ext>
                  </a:extLst>
                </a:gridCol>
                <a:gridCol w="2604627">
                  <a:extLst>
                    <a:ext uri="{9D8B030D-6E8A-4147-A177-3AD203B41FA5}">
                      <a16:colId xmlns:a16="http://schemas.microsoft.com/office/drawing/2014/main" val="215122525"/>
                    </a:ext>
                  </a:extLst>
                </a:gridCol>
                <a:gridCol w="4686198">
                  <a:extLst>
                    <a:ext uri="{9D8B030D-6E8A-4147-A177-3AD203B41FA5}">
                      <a16:colId xmlns:a16="http://schemas.microsoft.com/office/drawing/2014/main" val="2371853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600" dirty="0" err="1"/>
                        <a:t>Factor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/>
                        <a:t>Barrier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/>
                        <a:t>Strategy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22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Patient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Adherence</a:t>
                      </a: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Perception</a:t>
                      </a:r>
                      <a:r>
                        <a:rPr lang="tr-TR" sz="1400" dirty="0"/>
                        <a:t> of </a:t>
                      </a:r>
                      <a:r>
                        <a:rPr lang="tr-TR" sz="1400" dirty="0" err="1"/>
                        <a:t>failure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Long-acting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insulin</a:t>
                      </a: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Dose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reminding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systems</a:t>
                      </a: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Diabetes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education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programs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15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Social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environment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Social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rejection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Health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literacy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24250"/>
                  </a:ext>
                </a:extLst>
              </a:tr>
              <a:tr h="2529840">
                <a:tc>
                  <a:txBody>
                    <a:bodyPr/>
                    <a:lstStyle/>
                    <a:p>
                      <a:r>
                        <a:rPr lang="tr-TR" sz="1400" dirty="0" err="1"/>
                        <a:t>Treatment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Dosages</a:t>
                      </a:r>
                      <a:endParaRPr lang="tr-TR" sz="14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Hypoglycemia</a:t>
                      </a: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Administration </a:t>
                      </a:r>
                      <a:r>
                        <a:rPr lang="tr-TR" sz="1400" dirty="0" err="1"/>
                        <a:t>method</a:t>
                      </a: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Weight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gain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Simple </a:t>
                      </a:r>
                      <a:r>
                        <a:rPr lang="tr-TR" sz="1400" dirty="0" err="1"/>
                        <a:t>adjustment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guidelines</a:t>
                      </a: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Implementation</a:t>
                      </a:r>
                      <a:r>
                        <a:rPr lang="tr-TR" sz="1400" dirty="0"/>
                        <a:t> of FGM/CGM </a:t>
                      </a:r>
                      <a:r>
                        <a:rPr lang="tr-TR" sz="1400" dirty="0" err="1"/>
                        <a:t>systems</a:t>
                      </a: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Documention</a:t>
                      </a:r>
                      <a:r>
                        <a:rPr lang="tr-TR" sz="1400" dirty="0"/>
                        <a:t> of </a:t>
                      </a:r>
                      <a:r>
                        <a:rPr lang="tr-TR" sz="1400" dirty="0" err="1"/>
                        <a:t>hypos</a:t>
                      </a: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Monitoring</a:t>
                      </a:r>
                      <a:r>
                        <a:rPr lang="tr-TR" sz="1400" dirty="0"/>
                        <a:t> (SMBG, FGM/CGM)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Patient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education</a:t>
                      </a:r>
                      <a:r>
                        <a:rPr lang="tr-TR" sz="1400" dirty="0"/>
                        <a:t> on </a:t>
                      </a:r>
                      <a:r>
                        <a:rPr lang="tr-TR" sz="1400" dirty="0" err="1"/>
                        <a:t>hypos</a:t>
                      </a: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Adjustment</a:t>
                      </a:r>
                      <a:r>
                        <a:rPr lang="tr-TR" sz="1400" dirty="0"/>
                        <a:t> of </a:t>
                      </a:r>
                      <a:r>
                        <a:rPr lang="tr-TR" sz="1400" dirty="0" err="1"/>
                        <a:t>physical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exercise</a:t>
                      </a: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Guideline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instructions</a:t>
                      </a:r>
                      <a:r>
                        <a:rPr lang="tr-TR" sz="1400" dirty="0"/>
                        <a:t> on </a:t>
                      </a:r>
                      <a:r>
                        <a:rPr lang="tr-TR" sz="1400" dirty="0" err="1"/>
                        <a:t>hypo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thr</a:t>
                      </a:r>
                      <a:r>
                        <a:rPr lang="tr-TR" sz="1400" dirty="0"/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1400" dirty="0"/>
                        <a:t>Simple </a:t>
                      </a:r>
                      <a:r>
                        <a:rPr lang="tr-TR" sz="1400" dirty="0" err="1"/>
                        <a:t>devise</a:t>
                      </a:r>
                      <a:r>
                        <a:rPr lang="tr-TR" sz="1400" dirty="0"/>
                        <a:t>, </a:t>
                      </a:r>
                      <a:r>
                        <a:rPr lang="tr-TR" sz="1400" dirty="0" err="1"/>
                        <a:t>smart</a:t>
                      </a:r>
                      <a:r>
                        <a:rPr lang="tr-TR" sz="1400" dirty="0"/>
                        <a:t> pens</a:t>
                      </a: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Tools </a:t>
                      </a:r>
                      <a:r>
                        <a:rPr lang="tr-TR" sz="1400" dirty="0" err="1"/>
                        <a:t>for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needle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phobiers</a:t>
                      </a: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Medical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nutrition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thr</a:t>
                      </a:r>
                      <a:r>
                        <a:rPr lang="tr-TR" sz="140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Regular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physical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exercise</a:t>
                      </a: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Rational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selection</a:t>
                      </a:r>
                      <a:r>
                        <a:rPr lang="tr-TR" sz="1400" dirty="0"/>
                        <a:t> of </a:t>
                      </a:r>
                      <a:r>
                        <a:rPr lang="tr-TR" sz="1400" dirty="0" err="1"/>
                        <a:t>insulin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and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OHAs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275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dirty="0"/>
                        <a:t>Professional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Experience</a:t>
                      </a:r>
                      <a:r>
                        <a:rPr lang="tr-TR" sz="1400" dirty="0"/>
                        <a:t> of </a:t>
                      </a:r>
                      <a:r>
                        <a:rPr lang="tr-TR" sz="1400" dirty="0" err="1"/>
                        <a:t>diabetes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team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Education</a:t>
                      </a:r>
                      <a:r>
                        <a:rPr lang="tr-TR" sz="1400" dirty="0"/>
                        <a:t> of </a:t>
                      </a:r>
                      <a:r>
                        <a:rPr lang="tr-TR" sz="1400" dirty="0" err="1"/>
                        <a:t>educators</a:t>
                      </a: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Regular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review</a:t>
                      </a:r>
                      <a:r>
                        <a:rPr lang="tr-TR" sz="1400" dirty="0"/>
                        <a:t> of </a:t>
                      </a:r>
                      <a:r>
                        <a:rPr lang="tr-TR" sz="1400" dirty="0" err="1"/>
                        <a:t>diabetes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control</a:t>
                      </a: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Using </a:t>
                      </a:r>
                      <a:r>
                        <a:rPr lang="tr-TR" sz="1400" dirty="0" err="1"/>
                        <a:t>technology</a:t>
                      </a: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Avoiding</a:t>
                      </a:r>
                      <a:r>
                        <a:rPr lang="tr-TR" sz="1400" dirty="0"/>
                        <a:t> of </a:t>
                      </a:r>
                      <a:r>
                        <a:rPr lang="tr-TR" sz="1400" dirty="0" err="1"/>
                        <a:t>inertia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to</a:t>
                      </a:r>
                      <a:r>
                        <a:rPr lang="tr-TR" sz="1400" dirty="0"/>
                        <a:t> start </a:t>
                      </a:r>
                      <a:r>
                        <a:rPr lang="tr-TR" sz="1400" dirty="0" err="1"/>
                        <a:t>insulin</a:t>
                      </a:r>
                      <a:endParaRPr lang="tr-TR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 err="1"/>
                        <a:t>Considering</a:t>
                      </a:r>
                      <a:r>
                        <a:rPr lang="tr-TR" sz="1400" dirty="0"/>
                        <a:t> of </a:t>
                      </a:r>
                      <a:r>
                        <a:rPr lang="tr-TR" sz="1400" dirty="0" err="1"/>
                        <a:t>special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situations</a:t>
                      </a:r>
                      <a:r>
                        <a:rPr lang="tr-TR" sz="1400" dirty="0"/>
                        <a:t> (</a:t>
                      </a:r>
                      <a:r>
                        <a:rPr lang="tr-TR" sz="1400" dirty="0" err="1"/>
                        <a:t>pregnancy</a:t>
                      </a:r>
                      <a:r>
                        <a:rPr lang="tr-TR" sz="1400" dirty="0"/>
                        <a:t>, </a:t>
                      </a:r>
                      <a:r>
                        <a:rPr lang="tr-TR" sz="1400" dirty="0" err="1"/>
                        <a:t>steroids</a:t>
                      </a:r>
                      <a:r>
                        <a:rPr lang="tr-TR" sz="1400" dirty="0"/>
                        <a:t>, ...)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475713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7AAF61E6-E2A4-4D85-A9C4-546B24C76721}"/>
              </a:ext>
            </a:extLst>
          </p:cNvPr>
          <p:cNvSpPr txBox="1"/>
          <p:nvPr/>
        </p:nvSpPr>
        <p:spPr>
          <a:xfrm>
            <a:off x="1596000" y="257175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accent1"/>
                </a:solidFill>
                <a:latin typeface="+mj-lt"/>
              </a:rPr>
              <a:t>Barriers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  <a:latin typeface="+mj-lt"/>
              </a:rPr>
              <a:t>to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  <a:latin typeface="+mj-lt"/>
              </a:rPr>
              <a:t>initiate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  <a:latin typeface="+mj-lt"/>
              </a:rPr>
              <a:t>insulin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  <a:latin typeface="+mj-lt"/>
              </a:rPr>
              <a:t>therapy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 in T2DM </a:t>
            </a:r>
            <a:r>
              <a:rPr lang="tr-TR" sz="2400" b="1" dirty="0" err="1">
                <a:solidFill>
                  <a:schemeClr val="accent1"/>
                </a:solidFill>
                <a:latin typeface="+mj-lt"/>
              </a:rPr>
              <a:t>and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  <a:latin typeface="+mj-lt"/>
              </a:rPr>
              <a:t>potential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  <a:latin typeface="+mj-lt"/>
              </a:rPr>
              <a:t>solutions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928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7528" y="260649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Molecular and pharmacokinetic features of insulin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icodec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tr-TR" sz="2400" b="1" dirty="0" err="1">
                <a:solidFill>
                  <a:schemeClr val="accent1"/>
                </a:solidFill>
                <a:latin typeface="+mj-lt"/>
              </a:rPr>
              <a:t>Awiqli</a:t>
            </a:r>
            <a:r>
              <a:rPr lang="tr-TR" sz="2400" b="1" dirty="0">
                <a:solidFill>
                  <a:schemeClr val="accent1"/>
                </a:solidFill>
                <a:latin typeface="+mj-lt"/>
              </a:rPr>
              <a:t>) 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and basal insulin Fc (BIF; insulin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efsitora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alfa)</a:t>
            </a:r>
            <a:endParaRPr lang="en-GB" sz="24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BAB84-F7AD-7C4C-43CF-47F4C74BA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801" y="1281907"/>
            <a:ext cx="8528422" cy="453650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4CA78EDF-6B35-46F3-B4B8-8770D4BBBB60}"/>
              </a:ext>
            </a:extLst>
          </p:cNvPr>
          <p:cNvSpPr txBox="1"/>
          <p:nvPr/>
        </p:nvSpPr>
        <p:spPr>
          <a:xfrm>
            <a:off x="5854700" y="6366518"/>
            <a:ext cx="633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Trevisan</a:t>
            </a:r>
            <a:r>
              <a:rPr lang="en-US" sz="1200" dirty="0"/>
              <a:t>, </a:t>
            </a:r>
            <a:r>
              <a:rPr lang="tr-TR" sz="1200" dirty="0"/>
              <a:t>et al</a:t>
            </a:r>
            <a:r>
              <a:rPr lang="en-US" sz="1200" dirty="0"/>
              <a:t>. Once-weekly insulins: a promising approach to reduce the treatment burden in people with diabetes. </a:t>
            </a:r>
            <a:r>
              <a:rPr lang="en-US" sz="1200" dirty="0" err="1"/>
              <a:t>Diabetologia</a:t>
            </a:r>
            <a:r>
              <a:rPr lang="en-US" sz="1200" dirty="0"/>
              <a:t>. 2024;67(8):1480-92. </a:t>
            </a:r>
            <a:r>
              <a:rPr lang="en-US" sz="1200" dirty="0" err="1"/>
              <a:t>doi</a:t>
            </a:r>
            <a:r>
              <a:rPr lang="en-US" sz="1200" dirty="0"/>
              <a:t>: 10.1007/s00125-024-06158-9. </a:t>
            </a:r>
          </a:p>
        </p:txBody>
      </p:sp>
    </p:spTree>
    <p:extLst>
      <p:ext uri="{BB962C8B-B14F-4D97-AF65-F5344CB8AC3E}">
        <p14:creationId xmlns:p14="http://schemas.microsoft.com/office/powerpoint/2010/main" val="259491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792084" y="469345"/>
            <a:ext cx="8607832" cy="802719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Insulin pharmacokinetics. Schematic PK/PD profile for basal insulin after administration of a single dose </a:t>
            </a:r>
            <a:r>
              <a:rPr lang="tr-TR" alt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 </a:t>
            </a:r>
            <a:r>
              <a:rPr lang="tr-TR" altLang="en-US" sz="240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steady</a:t>
            </a:r>
            <a:r>
              <a:rPr lang="tr-TR" altLang="en-US" sz="2400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tr-TR" altLang="en-US" sz="2400" dirty="0" err="1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state</a:t>
            </a:r>
            <a:endParaRPr lang="en-US" altLang="en-US" sz="2400" dirty="0">
              <a:solidFill>
                <a:schemeClr val="accent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125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695961" y="1504950"/>
            <a:ext cx="6800078" cy="43815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B6E94F7-A305-481A-898E-2E51D47C4333}"/>
              </a:ext>
            </a:extLst>
          </p:cNvPr>
          <p:cNvSpPr txBox="1"/>
          <p:nvPr/>
        </p:nvSpPr>
        <p:spPr>
          <a:xfrm>
            <a:off x="5414963" y="6119336"/>
            <a:ext cx="6719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/>
              <a:t>Pieber</a:t>
            </a:r>
            <a:r>
              <a:rPr lang="en-US" sz="1400" dirty="0"/>
              <a:t>, </a:t>
            </a:r>
            <a:r>
              <a:rPr lang="tr-TR" sz="1400" dirty="0"/>
              <a:t>et al</a:t>
            </a:r>
            <a:r>
              <a:rPr lang="en-US" sz="1400" dirty="0"/>
              <a:t>. Understanding the pharmacokinetics and </a:t>
            </a:r>
            <a:r>
              <a:rPr lang="en-US" sz="1400" dirty="0" err="1"/>
              <a:t>glucodynamics</a:t>
            </a:r>
            <a:r>
              <a:rPr lang="en-US" sz="1400" dirty="0"/>
              <a:t> of once weekly basal insulins to inform dosing principles: an introduction to clinicians. </a:t>
            </a:r>
            <a:r>
              <a:rPr lang="en-US" sz="1400" dirty="0" err="1"/>
              <a:t>Endocr</a:t>
            </a:r>
            <a:r>
              <a:rPr lang="en-US" sz="1400" dirty="0"/>
              <a:t> </a:t>
            </a:r>
            <a:r>
              <a:rPr lang="en-US" sz="1400" dirty="0" err="1"/>
              <a:t>Pract</a:t>
            </a:r>
            <a:r>
              <a:rPr lang="en-US" sz="1400" dirty="0"/>
              <a:t>. 2024;30(9):863-</a:t>
            </a:r>
            <a:r>
              <a:rPr lang="tr-TR" sz="1400" dirty="0"/>
              <a:t>9</a:t>
            </a:r>
            <a:r>
              <a:rPr lang="en-US" sz="1400" dirty="0"/>
              <a:t> </a:t>
            </a:r>
            <a:r>
              <a:rPr lang="en-US" sz="1400" dirty="0" err="1"/>
              <a:t>doi</a:t>
            </a:r>
            <a:r>
              <a:rPr lang="en-US" sz="1400" dirty="0"/>
              <a:t>: 10.1016/j.eprac.2024.06.007.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4604</Words>
  <Application>Microsoft Office PowerPoint</Application>
  <PresentationFormat>Geniş ekran</PresentationFormat>
  <Paragraphs>335</Paragraphs>
  <Slides>36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Helvetica</vt:lpstr>
      <vt:lpstr>STIX-Regular</vt:lpstr>
      <vt:lpstr>Times New Roman</vt:lpstr>
      <vt:lpstr>Office Teması</vt:lpstr>
      <vt:lpstr>Office Theme</vt:lpstr>
      <vt:lpstr>13_Office Theme</vt:lpstr>
      <vt:lpstr>New Insulin Analogs: Update on Insulin Use in T2DM</vt:lpstr>
      <vt:lpstr>PowerPoint Sunusu</vt:lpstr>
      <vt:lpstr>PowerPoint Sunusu</vt:lpstr>
      <vt:lpstr>PowerPoint Sunusu</vt:lpstr>
      <vt:lpstr>PowerPoint Sunusu</vt:lpstr>
      <vt:lpstr>Harmful consequences of delayed initiation of insulin therapy and undertreatment of hyperglycaemia</vt:lpstr>
      <vt:lpstr>PowerPoint Sunusu</vt:lpstr>
      <vt:lpstr>PowerPoint Sunusu</vt:lpstr>
      <vt:lpstr>Insulin pharmacokinetics. Schematic PK/PD profile for basal insulin after administration of a single dose at steady state</vt:lpstr>
      <vt:lpstr>PowerPoint Sunusu</vt:lpstr>
      <vt:lpstr>HbA1c percent change from baseline reported in ONWARDS trials</vt:lpstr>
      <vt:lpstr>Efficacy and safety of once-weekly insulin icodec in type 2 diabetes: Meta-analysis of 5 ONWARDS phase 3 RCTs (n=3,764)</vt:lpstr>
      <vt:lpstr> Baseline characteristics of 4,317 patients with T2DM in 8 RCTs on insulin icodec*</vt:lpstr>
      <vt:lpstr>Forest plot highlighting the impact of insulin icodec as compared to control on lowering HbA1c</vt:lpstr>
      <vt:lpstr>Forest plot highlighting the impact of insulin icodec as compared to control on  percentage of  participants achieving HbA1c &lt;7% without level 2 or 3 hypoglycemia</vt:lpstr>
      <vt:lpstr>Forest plot highlighting the impact of insulin icodec as compared to control on   occurrence of total  and severe adverse events at 16-week</vt:lpstr>
      <vt:lpstr>Forest plot highlighting the impact of insulin icodec as compared to control on  occurrence of total  and severe adverse events at 26-week</vt:lpstr>
      <vt:lpstr> Forest plot highlighting the impact of insulin icodec as compared to control on  occurrence of hypoglycemia-1</vt:lpstr>
      <vt:lpstr> Forest plot highlighting the impact of insulin icodec as compared to control on  occurrence of hypoglycemia-2</vt:lpstr>
      <vt:lpstr> Summary of findings of the major outcomes: systematic review (8 RCTs)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Summary</vt:lpstr>
      <vt:lpstr>Therapeutic advances of insulin therapy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Inhaled insulins – Technosphere insulin (Afrezza®)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Insulin Analogs: Update on Insulin Use in T2DM</dc:title>
  <dc:creator>Ilhan Satman</dc:creator>
  <cp:lastModifiedBy>Ilhan Satman</cp:lastModifiedBy>
  <cp:revision>102</cp:revision>
  <dcterms:created xsi:type="dcterms:W3CDTF">2024-09-06T21:47:32Z</dcterms:created>
  <dcterms:modified xsi:type="dcterms:W3CDTF">2024-11-21T10:22:06Z</dcterms:modified>
</cp:coreProperties>
</file>